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19"/>
  </p:notesMasterIdLst>
  <p:sldIdLst>
    <p:sldId id="268" r:id="rId2"/>
    <p:sldId id="270" r:id="rId3"/>
    <p:sldId id="271" r:id="rId4"/>
    <p:sldId id="272" r:id="rId5"/>
    <p:sldId id="273" r:id="rId6"/>
    <p:sldId id="274" r:id="rId7"/>
    <p:sldId id="256" r:id="rId8"/>
    <p:sldId id="257" r:id="rId9"/>
    <p:sldId id="259" r:id="rId10"/>
    <p:sldId id="260" r:id="rId11"/>
    <p:sldId id="258" r:id="rId12"/>
    <p:sldId id="261" r:id="rId13"/>
    <p:sldId id="262" r:id="rId14"/>
    <p:sldId id="276" r:id="rId15"/>
    <p:sldId id="277" r:id="rId16"/>
    <p:sldId id="278" r:id="rId17"/>
    <p:sldId id="27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9" d="100"/>
          <a:sy n="79" d="100"/>
        </p:scale>
        <p:origin x="85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C4A6BE-928D-4128-B90F-B7917B030CFA}" type="datetimeFigureOut">
              <a:rPr lang="en-US" smtClean="0"/>
              <a:t>4/8/2024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0BFD7E-9E14-4789-AFA6-9D852A2501A7}" type="slidenum">
              <a:rPr lang="en-US" smtClean="0"/>
              <a:t>‹#›</a:t>
            </a:fld>
            <a:endParaRPr lang="en-US"/>
          </a:p>
        </p:txBody>
      </p:sp>
    </p:spTree>
    <p:extLst>
      <p:ext uri="{BB962C8B-B14F-4D97-AF65-F5344CB8AC3E}">
        <p14:creationId xmlns:p14="http://schemas.microsoft.com/office/powerpoint/2010/main" val="1293437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39BA2-F127-4DB1-B8FD-D5A70CC3E01B}" type="slidenum">
              <a:rPr lang="en-US" smtClean="0"/>
              <a:t>1</a:t>
            </a:fld>
            <a:endParaRPr lang="en-US" dirty="0"/>
          </a:p>
        </p:txBody>
      </p:sp>
    </p:spTree>
    <p:extLst>
      <p:ext uri="{BB962C8B-B14F-4D97-AF65-F5344CB8AC3E}">
        <p14:creationId xmlns:p14="http://schemas.microsoft.com/office/powerpoint/2010/main" val="2738549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1886BE-5385-4237-929C-E6DBB9C3E10A}" type="slidenum">
              <a:rPr lang="en-US" smtClean="0"/>
              <a:t>11</a:t>
            </a:fld>
            <a:endParaRPr lang="en-US"/>
          </a:p>
        </p:txBody>
      </p:sp>
    </p:spTree>
    <p:extLst>
      <p:ext uri="{BB962C8B-B14F-4D97-AF65-F5344CB8AC3E}">
        <p14:creationId xmlns:p14="http://schemas.microsoft.com/office/powerpoint/2010/main" val="3827305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a:endParaRPr/>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10"/>
          </p:nvPr>
        </p:nvSpPr>
        <p:spPr/>
        <p:txBody>
          <a:bodyPr/>
          <a:lstStyle/>
          <a:p>
            <a:fld id="{F7021451-1387-4CA6-816F-3879F97B5CBC}" type="slidenum">
              <a:rPr lang="en-US"/>
              <a:t>12</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a:endParaRPr/>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10"/>
          </p:nvPr>
        </p:nvSpPr>
        <p:spPr/>
        <p:txBody>
          <a:bodyPr/>
          <a:lstStyle/>
          <a:p>
            <a:fld id="{F7021451-1387-4CA6-816F-3879F97B5CBC}" type="slidenum">
              <a:rPr lang="en-US"/>
              <a:t>13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A711B-44EE-DEE0-3A4D-42A47A9DF7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A2C526-FB9A-B080-868D-4B66788A46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EC59DC-4FFA-1660-202E-9C4B290591F8}"/>
              </a:ext>
            </a:extLst>
          </p:cNvPr>
          <p:cNvSpPr>
            <a:spLocks noGrp="1"/>
          </p:cNvSpPr>
          <p:nvPr>
            <p:ph type="dt" sz="half" idx="10"/>
          </p:nvPr>
        </p:nvSpPr>
        <p:spPr/>
        <p:txBody>
          <a:bodyPr/>
          <a:lstStyle/>
          <a:p>
            <a:fld id="{419B3C02-C26C-490D-993C-A4A8500B658C}" type="datetimeFigureOut">
              <a:rPr lang="en-US" smtClean="0"/>
              <a:t>4/8/2024</a:t>
            </a:fld>
            <a:endParaRPr lang="en-US"/>
          </a:p>
        </p:txBody>
      </p:sp>
      <p:sp>
        <p:nvSpPr>
          <p:cNvPr id="5" name="Footer Placeholder 4">
            <a:extLst>
              <a:ext uri="{FF2B5EF4-FFF2-40B4-BE49-F238E27FC236}">
                <a16:creationId xmlns:a16="http://schemas.microsoft.com/office/drawing/2014/main" id="{F6A61648-94C6-9004-868A-DFD6532650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291D80-E201-DEE0-3A9F-1F1A89F7C217}"/>
              </a:ext>
            </a:extLst>
          </p:cNvPr>
          <p:cNvSpPr>
            <a:spLocks noGrp="1"/>
          </p:cNvSpPr>
          <p:nvPr>
            <p:ph type="sldNum" sz="quarter" idx="12"/>
          </p:nvPr>
        </p:nvSpPr>
        <p:spPr/>
        <p:txBody>
          <a:bodyPr/>
          <a:lstStyle/>
          <a:p>
            <a:fld id="{66806663-0B66-4F61-9DE3-BE6A0744C0C1}" type="slidenum">
              <a:rPr lang="en-US" smtClean="0"/>
              <a:t>‹#›</a:t>
            </a:fld>
            <a:endParaRPr lang="en-US"/>
          </a:p>
        </p:txBody>
      </p:sp>
    </p:spTree>
    <p:extLst>
      <p:ext uri="{BB962C8B-B14F-4D97-AF65-F5344CB8AC3E}">
        <p14:creationId xmlns:p14="http://schemas.microsoft.com/office/powerpoint/2010/main" val="2905374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04295-7C14-F76B-5AA2-50C6FFF5D14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1DD8D7-3AFE-4150-5DD2-C464F46EBF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D1639D-4E42-E788-7248-2E10B812B3C0}"/>
              </a:ext>
            </a:extLst>
          </p:cNvPr>
          <p:cNvSpPr>
            <a:spLocks noGrp="1"/>
          </p:cNvSpPr>
          <p:nvPr>
            <p:ph type="dt" sz="half" idx="10"/>
          </p:nvPr>
        </p:nvSpPr>
        <p:spPr/>
        <p:txBody>
          <a:bodyPr/>
          <a:lstStyle/>
          <a:p>
            <a:fld id="{419B3C02-C26C-490D-993C-A4A8500B658C}" type="datetimeFigureOut">
              <a:rPr lang="en-US" smtClean="0"/>
              <a:t>4/8/2024</a:t>
            </a:fld>
            <a:endParaRPr lang="en-US"/>
          </a:p>
        </p:txBody>
      </p:sp>
      <p:sp>
        <p:nvSpPr>
          <p:cNvPr id="5" name="Footer Placeholder 4">
            <a:extLst>
              <a:ext uri="{FF2B5EF4-FFF2-40B4-BE49-F238E27FC236}">
                <a16:creationId xmlns:a16="http://schemas.microsoft.com/office/drawing/2014/main" id="{51CE36CA-E612-222F-6B66-8D06F851C6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60DED-07D9-CA68-24F6-F268F5ABA9B6}"/>
              </a:ext>
            </a:extLst>
          </p:cNvPr>
          <p:cNvSpPr>
            <a:spLocks noGrp="1"/>
          </p:cNvSpPr>
          <p:nvPr>
            <p:ph type="sldNum" sz="quarter" idx="12"/>
          </p:nvPr>
        </p:nvSpPr>
        <p:spPr/>
        <p:txBody>
          <a:bodyPr/>
          <a:lstStyle/>
          <a:p>
            <a:fld id="{66806663-0B66-4F61-9DE3-BE6A0744C0C1}" type="slidenum">
              <a:rPr lang="en-US" smtClean="0"/>
              <a:t>‹#›</a:t>
            </a:fld>
            <a:endParaRPr lang="en-US"/>
          </a:p>
        </p:txBody>
      </p:sp>
    </p:spTree>
    <p:extLst>
      <p:ext uri="{BB962C8B-B14F-4D97-AF65-F5344CB8AC3E}">
        <p14:creationId xmlns:p14="http://schemas.microsoft.com/office/powerpoint/2010/main" val="4187468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1C6F5F-5B86-6CD5-A322-E9436A3B6A6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200641C-0801-B4AD-780B-A48A6AD23A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20913B-0185-88E9-19A0-95EF0C1EF1BF}"/>
              </a:ext>
            </a:extLst>
          </p:cNvPr>
          <p:cNvSpPr>
            <a:spLocks noGrp="1"/>
          </p:cNvSpPr>
          <p:nvPr>
            <p:ph type="dt" sz="half" idx="10"/>
          </p:nvPr>
        </p:nvSpPr>
        <p:spPr/>
        <p:txBody>
          <a:bodyPr/>
          <a:lstStyle/>
          <a:p>
            <a:fld id="{419B3C02-C26C-490D-993C-A4A8500B658C}" type="datetimeFigureOut">
              <a:rPr lang="en-US" smtClean="0"/>
              <a:t>4/8/2024</a:t>
            </a:fld>
            <a:endParaRPr lang="en-US"/>
          </a:p>
        </p:txBody>
      </p:sp>
      <p:sp>
        <p:nvSpPr>
          <p:cNvPr id="5" name="Footer Placeholder 4">
            <a:extLst>
              <a:ext uri="{FF2B5EF4-FFF2-40B4-BE49-F238E27FC236}">
                <a16:creationId xmlns:a16="http://schemas.microsoft.com/office/drawing/2014/main" id="{08401D0A-C92D-C942-CE39-C408A1A413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2DEA0-AD1C-1F8B-8A4E-22F116E25425}"/>
              </a:ext>
            </a:extLst>
          </p:cNvPr>
          <p:cNvSpPr>
            <a:spLocks noGrp="1"/>
          </p:cNvSpPr>
          <p:nvPr>
            <p:ph type="sldNum" sz="quarter" idx="12"/>
          </p:nvPr>
        </p:nvSpPr>
        <p:spPr/>
        <p:txBody>
          <a:bodyPr/>
          <a:lstStyle/>
          <a:p>
            <a:fld id="{66806663-0B66-4F61-9DE3-BE6A0744C0C1}" type="slidenum">
              <a:rPr lang="en-US" smtClean="0"/>
              <a:t>‹#›</a:t>
            </a:fld>
            <a:endParaRPr lang="en-US"/>
          </a:p>
        </p:txBody>
      </p:sp>
    </p:spTree>
    <p:extLst>
      <p:ext uri="{BB962C8B-B14F-4D97-AF65-F5344CB8AC3E}">
        <p14:creationId xmlns:p14="http://schemas.microsoft.com/office/powerpoint/2010/main" val="42488020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779357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19177-3B0A-2047-AA7B-3CCA2A33C8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1D1B91-6A70-C888-95D8-C2EB91E98C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523529-A211-05B2-F04C-769627734553}"/>
              </a:ext>
            </a:extLst>
          </p:cNvPr>
          <p:cNvSpPr>
            <a:spLocks noGrp="1"/>
          </p:cNvSpPr>
          <p:nvPr>
            <p:ph type="dt" sz="half" idx="10"/>
          </p:nvPr>
        </p:nvSpPr>
        <p:spPr/>
        <p:txBody>
          <a:bodyPr/>
          <a:lstStyle/>
          <a:p>
            <a:fld id="{419B3C02-C26C-490D-993C-A4A8500B658C}" type="datetimeFigureOut">
              <a:rPr lang="en-US" smtClean="0"/>
              <a:t>4/8/2024</a:t>
            </a:fld>
            <a:endParaRPr lang="en-US"/>
          </a:p>
        </p:txBody>
      </p:sp>
      <p:sp>
        <p:nvSpPr>
          <p:cNvPr id="5" name="Footer Placeholder 4">
            <a:extLst>
              <a:ext uri="{FF2B5EF4-FFF2-40B4-BE49-F238E27FC236}">
                <a16:creationId xmlns:a16="http://schemas.microsoft.com/office/drawing/2014/main" id="{F71E0AB1-E94A-227B-AD89-A905327F02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6C87BF-A8E4-B6AD-1719-F9F53393CED6}"/>
              </a:ext>
            </a:extLst>
          </p:cNvPr>
          <p:cNvSpPr>
            <a:spLocks noGrp="1"/>
          </p:cNvSpPr>
          <p:nvPr>
            <p:ph type="sldNum" sz="quarter" idx="12"/>
          </p:nvPr>
        </p:nvSpPr>
        <p:spPr/>
        <p:txBody>
          <a:bodyPr/>
          <a:lstStyle/>
          <a:p>
            <a:fld id="{66806663-0B66-4F61-9DE3-BE6A0744C0C1}" type="slidenum">
              <a:rPr lang="en-US" smtClean="0"/>
              <a:t>‹#›</a:t>
            </a:fld>
            <a:endParaRPr lang="en-US"/>
          </a:p>
        </p:txBody>
      </p:sp>
    </p:spTree>
    <p:extLst>
      <p:ext uri="{BB962C8B-B14F-4D97-AF65-F5344CB8AC3E}">
        <p14:creationId xmlns:p14="http://schemas.microsoft.com/office/powerpoint/2010/main" val="3451496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34399-4AB4-CEE8-F88D-E134CC89F3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39BE54-3AB8-77D8-4EC9-CCE8D780D2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1E83F9-B892-A69E-0BC1-EAA1AFEE149C}"/>
              </a:ext>
            </a:extLst>
          </p:cNvPr>
          <p:cNvSpPr>
            <a:spLocks noGrp="1"/>
          </p:cNvSpPr>
          <p:nvPr>
            <p:ph type="dt" sz="half" idx="10"/>
          </p:nvPr>
        </p:nvSpPr>
        <p:spPr/>
        <p:txBody>
          <a:bodyPr/>
          <a:lstStyle/>
          <a:p>
            <a:fld id="{419B3C02-C26C-490D-993C-A4A8500B658C}" type="datetimeFigureOut">
              <a:rPr lang="en-US" smtClean="0"/>
              <a:t>4/8/2024</a:t>
            </a:fld>
            <a:endParaRPr lang="en-US"/>
          </a:p>
        </p:txBody>
      </p:sp>
      <p:sp>
        <p:nvSpPr>
          <p:cNvPr id="5" name="Footer Placeholder 4">
            <a:extLst>
              <a:ext uri="{FF2B5EF4-FFF2-40B4-BE49-F238E27FC236}">
                <a16:creationId xmlns:a16="http://schemas.microsoft.com/office/drawing/2014/main" id="{A64CE10E-39FD-EC6B-40B2-6C11A3D3A3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8D847C-DB59-EC2B-22E4-F8F13CFADBA5}"/>
              </a:ext>
            </a:extLst>
          </p:cNvPr>
          <p:cNvSpPr>
            <a:spLocks noGrp="1"/>
          </p:cNvSpPr>
          <p:nvPr>
            <p:ph type="sldNum" sz="quarter" idx="12"/>
          </p:nvPr>
        </p:nvSpPr>
        <p:spPr/>
        <p:txBody>
          <a:bodyPr/>
          <a:lstStyle/>
          <a:p>
            <a:fld id="{66806663-0B66-4F61-9DE3-BE6A0744C0C1}" type="slidenum">
              <a:rPr lang="en-US" smtClean="0"/>
              <a:t>‹#›</a:t>
            </a:fld>
            <a:endParaRPr lang="en-US"/>
          </a:p>
        </p:txBody>
      </p:sp>
    </p:spTree>
    <p:extLst>
      <p:ext uri="{BB962C8B-B14F-4D97-AF65-F5344CB8AC3E}">
        <p14:creationId xmlns:p14="http://schemas.microsoft.com/office/powerpoint/2010/main" val="469549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AD776-BF68-C6D8-B21D-D19DFB5442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024DB3-8C8B-F90A-1E85-3A92E48640B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AD3CE59-F8FB-245B-7E49-DE5E86F203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00ACFC7-696F-D453-C530-6C1141DED5F6}"/>
              </a:ext>
            </a:extLst>
          </p:cNvPr>
          <p:cNvSpPr>
            <a:spLocks noGrp="1"/>
          </p:cNvSpPr>
          <p:nvPr>
            <p:ph type="dt" sz="half" idx="10"/>
          </p:nvPr>
        </p:nvSpPr>
        <p:spPr/>
        <p:txBody>
          <a:bodyPr/>
          <a:lstStyle/>
          <a:p>
            <a:fld id="{419B3C02-C26C-490D-993C-A4A8500B658C}" type="datetimeFigureOut">
              <a:rPr lang="en-US" smtClean="0"/>
              <a:t>4/8/2024</a:t>
            </a:fld>
            <a:endParaRPr lang="en-US"/>
          </a:p>
        </p:txBody>
      </p:sp>
      <p:sp>
        <p:nvSpPr>
          <p:cNvPr id="6" name="Footer Placeholder 5">
            <a:extLst>
              <a:ext uri="{FF2B5EF4-FFF2-40B4-BE49-F238E27FC236}">
                <a16:creationId xmlns:a16="http://schemas.microsoft.com/office/drawing/2014/main" id="{0D9ACCF2-FE65-166D-D3F1-2DF13C60C4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5D53DB-FDD7-7B52-8423-AD86A4FF233B}"/>
              </a:ext>
            </a:extLst>
          </p:cNvPr>
          <p:cNvSpPr>
            <a:spLocks noGrp="1"/>
          </p:cNvSpPr>
          <p:nvPr>
            <p:ph type="sldNum" sz="quarter" idx="12"/>
          </p:nvPr>
        </p:nvSpPr>
        <p:spPr/>
        <p:txBody>
          <a:bodyPr/>
          <a:lstStyle/>
          <a:p>
            <a:fld id="{66806663-0B66-4F61-9DE3-BE6A0744C0C1}" type="slidenum">
              <a:rPr lang="en-US" smtClean="0"/>
              <a:t>‹#›</a:t>
            </a:fld>
            <a:endParaRPr lang="en-US"/>
          </a:p>
        </p:txBody>
      </p:sp>
    </p:spTree>
    <p:extLst>
      <p:ext uri="{BB962C8B-B14F-4D97-AF65-F5344CB8AC3E}">
        <p14:creationId xmlns:p14="http://schemas.microsoft.com/office/powerpoint/2010/main" val="2726168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A25BB-6A5E-3C8D-40FC-C5259E68EA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1D7C68-4373-C662-C3D0-F489D616C2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893B8C-CD7C-3C97-5501-80439962D1E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8DF163-6686-E78B-62B3-0AD80E76F9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7D469C-17C2-95EE-7008-1E8369BFE7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130697-6328-2BB9-750C-2E39ACDAC6B6}"/>
              </a:ext>
            </a:extLst>
          </p:cNvPr>
          <p:cNvSpPr>
            <a:spLocks noGrp="1"/>
          </p:cNvSpPr>
          <p:nvPr>
            <p:ph type="dt" sz="half" idx="10"/>
          </p:nvPr>
        </p:nvSpPr>
        <p:spPr/>
        <p:txBody>
          <a:bodyPr/>
          <a:lstStyle/>
          <a:p>
            <a:fld id="{419B3C02-C26C-490D-993C-A4A8500B658C}" type="datetimeFigureOut">
              <a:rPr lang="en-US" smtClean="0"/>
              <a:t>4/8/2024</a:t>
            </a:fld>
            <a:endParaRPr lang="en-US"/>
          </a:p>
        </p:txBody>
      </p:sp>
      <p:sp>
        <p:nvSpPr>
          <p:cNvPr id="8" name="Footer Placeholder 7">
            <a:extLst>
              <a:ext uri="{FF2B5EF4-FFF2-40B4-BE49-F238E27FC236}">
                <a16:creationId xmlns:a16="http://schemas.microsoft.com/office/drawing/2014/main" id="{8B90401C-59AA-96C8-6643-48242E5B54F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177BF8-F95F-0941-7308-B84FC0C079CF}"/>
              </a:ext>
            </a:extLst>
          </p:cNvPr>
          <p:cNvSpPr>
            <a:spLocks noGrp="1"/>
          </p:cNvSpPr>
          <p:nvPr>
            <p:ph type="sldNum" sz="quarter" idx="12"/>
          </p:nvPr>
        </p:nvSpPr>
        <p:spPr/>
        <p:txBody>
          <a:bodyPr/>
          <a:lstStyle/>
          <a:p>
            <a:fld id="{66806663-0B66-4F61-9DE3-BE6A0744C0C1}" type="slidenum">
              <a:rPr lang="en-US" smtClean="0"/>
              <a:t>‹#›</a:t>
            </a:fld>
            <a:endParaRPr lang="en-US"/>
          </a:p>
        </p:txBody>
      </p:sp>
    </p:spTree>
    <p:extLst>
      <p:ext uri="{BB962C8B-B14F-4D97-AF65-F5344CB8AC3E}">
        <p14:creationId xmlns:p14="http://schemas.microsoft.com/office/powerpoint/2010/main" val="556456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8F0D6-CA25-312A-9106-425FF042F98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160C98-A46F-3E9E-D179-A2EA24C17B2B}"/>
              </a:ext>
            </a:extLst>
          </p:cNvPr>
          <p:cNvSpPr>
            <a:spLocks noGrp="1"/>
          </p:cNvSpPr>
          <p:nvPr>
            <p:ph type="dt" sz="half" idx="10"/>
          </p:nvPr>
        </p:nvSpPr>
        <p:spPr/>
        <p:txBody>
          <a:bodyPr/>
          <a:lstStyle/>
          <a:p>
            <a:fld id="{419B3C02-C26C-490D-993C-A4A8500B658C}" type="datetimeFigureOut">
              <a:rPr lang="en-US" smtClean="0"/>
              <a:t>4/8/2024</a:t>
            </a:fld>
            <a:endParaRPr lang="en-US"/>
          </a:p>
        </p:txBody>
      </p:sp>
      <p:sp>
        <p:nvSpPr>
          <p:cNvPr id="4" name="Footer Placeholder 3">
            <a:extLst>
              <a:ext uri="{FF2B5EF4-FFF2-40B4-BE49-F238E27FC236}">
                <a16:creationId xmlns:a16="http://schemas.microsoft.com/office/drawing/2014/main" id="{44E2C151-9E65-61FF-5E45-608DB11104A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FB4FE3F-5A16-50A0-DAD2-FD16FA45F5D1}"/>
              </a:ext>
            </a:extLst>
          </p:cNvPr>
          <p:cNvSpPr>
            <a:spLocks noGrp="1"/>
          </p:cNvSpPr>
          <p:nvPr>
            <p:ph type="sldNum" sz="quarter" idx="12"/>
          </p:nvPr>
        </p:nvSpPr>
        <p:spPr/>
        <p:txBody>
          <a:bodyPr/>
          <a:lstStyle/>
          <a:p>
            <a:fld id="{66806663-0B66-4F61-9DE3-BE6A0744C0C1}" type="slidenum">
              <a:rPr lang="en-US" smtClean="0"/>
              <a:t>‹#›</a:t>
            </a:fld>
            <a:endParaRPr lang="en-US"/>
          </a:p>
        </p:txBody>
      </p:sp>
    </p:spTree>
    <p:extLst>
      <p:ext uri="{BB962C8B-B14F-4D97-AF65-F5344CB8AC3E}">
        <p14:creationId xmlns:p14="http://schemas.microsoft.com/office/powerpoint/2010/main" val="1073671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5179AD-D71A-1CC2-8255-067A108B5AA4}"/>
              </a:ext>
            </a:extLst>
          </p:cNvPr>
          <p:cNvSpPr>
            <a:spLocks noGrp="1"/>
          </p:cNvSpPr>
          <p:nvPr>
            <p:ph type="dt" sz="half" idx="10"/>
          </p:nvPr>
        </p:nvSpPr>
        <p:spPr/>
        <p:txBody>
          <a:bodyPr/>
          <a:lstStyle/>
          <a:p>
            <a:fld id="{419B3C02-C26C-490D-993C-A4A8500B658C}" type="datetimeFigureOut">
              <a:rPr lang="en-US" smtClean="0"/>
              <a:t>4/8/2024</a:t>
            </a:fld>
            <a:endParaRPr lang="en-US"/>
          </a:p>
        </p:txBody>
      </p:sp>
      <p:sp>
        <p:nvSpPr>
          <p:cNvPr id="3" name="Footer Placeholder 2">
            <a:extLst>
              <a:ext uri="{FF2B5EF4-FFF2-40B4-BE49-F238E27FC236}">
                <a16:creationId xmlns:a16="http://schemas.microsoft.com/office/drawing/2014/main" id="{596DB55A-472F-2275-A07E-888C38BDC8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BC6910-6744-F035-338A-D3F6231C3CB6}"/>
              </a:ext>
            </a:extLst>
          </p:cNvPr>
          <p:cNvSpPr>
            <a:spLocks noGrp="1"/>
          </p:cNvSpPr>
          <p:nvPr>
            <p:ph type="sldNum" sz="quarter" idx="12"/>
          </p:nvPr>
        </p:nvSpPr>
        <p:spPr/>
        <p:txBody>
          <a:bodyPr/>
          <a:lstStyle/>
          <a:p>
            <a:fld id="{66806663-0B66-4F61-9DE3-BE6A0744C0C1}" type="slidenum">
              <a:rPr lang="en-US" smtClean="0"/>
              <a:t>‹#›</a:t>
            </a:fld>
            <a:endParaRPr lang="en-US"/>
          </a:p>
        </p:txBody>
      </p:sp>
    </p:spTree>
    <p:extLst>
      <p:ext uri="{BB962C8B-B14F-4D97-AF65-F5344CB8AC3E}">
        <p14:creationId xmlns:p14="http://schemas.microsoft.com/office/powerpoint/2010/main" val="97129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192A5-E119-1678-F8CC-14FA48672D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5541A3-9282-1AA6-1ADF-95FE50A9AF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0A07D4-D5CD-CFA2-CBE9-407BF070AD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D0555D-2C9E-574E-92CC-F607C786FC11}"/>
              </a:ext>
            </a:extLst>
          </p:cNvPr>
          <p:cNvSpPr>
            <a:spLocks noGrp="1"/>
          </p:cNvSpPr>
          <p:nvPr>
            <p:ph type="dt" sz="half" idx="10"/>
          </p:nvPr>
        </p:nvSpPr>
        <p:spPr/>
        <p:txBody>
          <a:bodyPr/>
          <a:lstStyle/>
          <a:p>
            <a:fld id="{419B3C02-C26C-490D-993C-A4A8500B658C}" type="datetimeFigureOut">
              <a:rPr lang="en-US" smtClean="0"/>
              <a:t>4/8/2024</a:t>
            </a:fld>
            <a:endParaRPr lang="en-US"/>
          </a:p>
        </p:txBody>
      </p:sp>
      <p:sp>
        <p:nvSpPr>
          <p:cNvPr id="6" name="Footer Placeholder 5">
            <a:extLst>
              <a:ext uri="{FF2B5EF4-FFF2-40B4-BE49-F238E27FC236}">
                <a16:creationId xmlns:a16="http://schemas.microsoft.com/office/drawing/2014/main" id="{BB815B16-DD50-DC74-C81A-FB6E24B7D4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E6A8DA-676D-A3BC-089F-395123BDD779}"/>
              </a:ext>
            </a:extLst>
          </p:cNvPr>
          <p:cNvSpPr>
            <a:spLocks noGrp="1"/>
          </p:cNvSpPr>
          <p:nvPr>
            <p:ph type="sldNum" sz="quarter" idx="12"/>
          </p:nvPr>
        </p:nvSpPr>
        <p:spPr/>
        <p:txBody>
          <a:bodyPr/>
          <a:lstStyle/>
          <a:p>
            <a:fld id="{66806663-0B66-4F61-9DE3-BE6A0744C0C1}" type="slidenum">
              <a:rPr lang="en-US" smtClean="0"/>
              <a:t>‹#›</a:t>
            </a:fld>
            <a:endParaRPr lang="en-US"/>
          </a:p>
        </p:txBody>
      </p:sp>
    </p:spTree>
    <p:extLst>
      <p:ext uri="{BB962C8B-B14F-4D97-AF65-F5344CB8AC3E}">
        <p14:creationId xmlns:p14="http://schemas.microsoft.com/office/powerpoint/2010/main" val="3306414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50479-322D-5DB2-4832-C9386A74A0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243FFE5-CF2B-CC2D-945D-B124FD7B47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1FC4FCE-581F-5BE8-4E83-E710E81FBF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5EEC1B-DEA6-3B01-39EE-0670EAC8285A}"/>
              </a:ext>
            </a:extLst>
          </p:cNvPr>
          <p:cNvSpPr>
            <a:spLocks noGrp="1"/>
          </p:cNvSpPr>
          <p:nvPr>
            <p:ph type="dt" sz="half" idx="10"/>
          </p:nvPr>
        </p:nvSpPr>
        <p:spPr/>
        <p:txBody>
          <a:bodyPr/>
          <a:lstStyle/>
          <a:p>
            <a:fld id="{419B3C02-C26C-490D-993C-A4A8500B658C}" type="datetimeFigureOut">
              <a:rPr lang="en-US" smtClean="0"/>
              <a:t>4/8/2024</a:t>
            </a:fld>
            <a:endParaRPr lang="en-US"/>
          </a:p>
        </p:txBody>
      </p:sp>
      <p:sp>
        <p:nvSpPr>
          <p:cNvPr id="6" name="Footer Placeholder 5">
            <a:extLst>
              <a:ext uri="{FF2B5EF4-FFF2-40B4-BE49-F238E27FC236}">
                <a16:creationId xmlns:a16="http://schemas.microsoft.com/office/drawing/2014/main" id="{CCDDD103-2D40-6EFF-A72E-3867DED28A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CF4151-B42E-25C8-48CF-4358FF064A39}"/>
              </a:ext>
            </a:extLst>
          </p:cNvPr>
          <p:cNvSpPr>
            <a:spLocks noGrp="1"/>
          </p:cNvSpPr>
          <p:nvPr>
            <p:ph type="sldNum" sz="quarter" idx="12"/>
          </p:nvPr>
        </p:nvSpPr>
        <p:spPr/>
        <p:txBody>
          <a:bodyPr/>
          <a:lstStyle/>
          <a:p>
            <a:fld id="{66806663-0B66-4F61-9DE3-BE6A0744C0C1}" type="slidenum">
              <a:rPr lang="en-US" smtClean="0"/>
              <a:t>‹#›</a:t>
            </a:fld>
            <a:endParaRPr lang="en-US"/>
          </a:p>
        </p:txBody>
      </p:sp>
    </p:spTree>
    <p:extLst>
      <p:ext uri="{BB962C8B-B14F-4D97-AF65-F5344CB8AC3E}">
        <p14:creationId xmlns:p14="http://schemas.microsoft.com/office/powerpoint/2010/main" val="26654425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A8CD02-26E3-7172-432C-67B9C4D78A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FA68386-08AC-5E5B-2AE1-A7DD4C31E3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FAA966-AEE3-2243-4647-D6E1B0DD3E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9B3C02-C26C-490D-993C-A4A8500B658C}" type="datetimeFigureOut">
              <a:rPr lang="en-US" smtClean="0"/>
              <a:t>4/8/2024</a:t>
            </a:fld>
            <a:endParaRPr lang="en-US"/>
          </a:p>
        </p:txBody>
      </p:sp>
      <p:sp>
        <p:nvSpPr>
          <p:cNvPr id="5" name="Footer Placeholder 4">
            <a:extLst>
              <a:ext uri="{FF2B5EF4-FFF2-40B4-BE49-F238E27FC236}">
                <a16:creationId xmlns:a16="http://schemas.microsoft.com/office/drawing/2014/main" id="{3F4017D9-A5DF-AD9A-07E1-5AB0C9B6DD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AA66CED-3ABA-A6DA-90DC-06AFC2D028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806663-0B66-4F61-9DE3-BE6A0744C0C1}" type="slidenum">
              <a:rPr lang="en-US" smtClean="0"/>
              <a:t>‹#›</a:t>
            </a:fld>
            <a:endParaRPr lang="en-US"/>
          </a:p>
        </p:txBody>
      </p:sp>
    </p:spTree>
    <p:extLst>
      <p:ext uri="{BB962C8B-B14F-4D97-AF65-F5344CB8AC3E}">
        <p14:creationId xmlns:p14="http://schemas.microsoft.com/office/powerpoint/2010/main" val="308636721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spots">
            <a:extLst>
              <a:ext uri="{FF2B5EF4-FFF2-40B4-BE49-F238E27FC236}">
                <a16:creationId xmlns:a16="http://schemas.microsoft.com/office/drawing/2014/main" id="{1A23FE0C-9A67-334E-9B7F-83AA9CF636A8}"/>
              </a:ext>
            </a:extLst>
          </p:cNvPr>
          <p:cNvPicPr>
            <a:picLocks noChangeAspect="1"/>
          </p:cNvPicPr>
          <p:nvPr/>
        </p:nvPicPr>
        <p:blipFill rotWithShape="1">
          <a:blip r:embed="rId3" cstate="print">
            <a:duotone>
              <a:schemeClr val="bg2">
                <a:shade val="45000"/>
                <a:satMod val="135000"/>
              </a:schemeClr>
              <a:prstClr val="white"/>
            </a:duotone>
            <a:alphaModFix amt="40000"/>
            <a:extLst>
              <a:ext uri="{28A0092B-C50C-407E-A947-70E740481C1C}">
                <a14:useLocalDpi xmlns:a14="http://schemas.microsoft.com/office/drawing/2010/main"/>
              </a:ext>
            </a:extLst>
          </a:blip>
          <a:srcRect/>
          <a:stretch/>
        </p:blipFill>
        <p:spPr>
          <a:xfrm>
            <a:off x="0" y="10"/>
            <a:ext cx="12192000" cy="6857990"/>
          </a:xfrm>
          <a:prstGeom prst="rect">
            <a:avLst/>
          </a:prstGeom>
        </p:spPr>
      </p:pic>
      <p:sp>
        <p:nvSpPr>
          <p:cNvPr id="2" name="Title 1">
            <a:extLst>
              <a:ext uri="{FF2B5EF4-FFF2-40B4-BE49-F238E27FC236}">
                <a16:creationId xmlns:a16="http://schemas.microsoft.com/office/drawing/2014/main" id="{F266081D-517B-5D43-A7B4-E67DDEDC0B31}"/>
              </a:ext>
            </a:extLst>
          </p:cNvPr>
          <p:cNvSpPr>
            <a:spLocks noGrp="1"/>
          </p:cNvSpPr>
          <p:nvPr>
            <p:ph type="title"/>
          </p:nvPr>
        </p:nvSpPr>
        <p:spPr>
          <a:xfrm>
            <a:off x="1866848" y="1597061"/>
            <a:ext cx="8458303" cy="1717821"/>
          </a:xfrm>
        </p:spPr>
        <p:txBody>
          <a:bodyPr>
            <a:normAutofit/>
          </a:bodyPr>
          <a:lstStyle/>
          <a:p>
            <a:r>
              <a:rPr lang="en-US" b="1" u="sng" dirty="0"/>
              <a:t>G</a:t>
            </a:r>
            <a:r>
              <a:rPr lang="en-US" u="sng" dirty="0"/>
              <a:t>OLD </a:t>
            </a:r>
            <a:r>
              <a:rPr lang="en-US" b="1" u="sng" dirty="0"/>
              <a:t>P</a:t>
            </a:r>
            <a:r>
              <a:rPr lang="en-US" u="sng" dirty="0"/>
              <a:t>RICE </a:t>
            </a:r>
            <a:r>
              <a:rPr lang="en-US" b="1" u="sng" dirty="0"/>
              <a:t>P</a:t>
            </a:r>
            <a:r>
              <a:rPr lang="en-US" u="sng" dirty="0"/>
              <a:t>REDICTION </a:t>
            </a:r>
            <a:r>
              <a:rPr lang="en-US" b="1" u="sng" dirty="0"/>
              <a:t>P</a:t>
            </a:r>
            <a:r>
              <a:rPr lang="en-US" u="sng" dirty="0"/>
              <a:t>ROJECT</a:t>
            </a:r>
          </a:p>
        </p:txBody>
      </p:sp>
      <p:sp>
        <p:nvSpPr>
          <p:cNvPr id="8" name="TextBox 7">
            <a:extLst>
              <a:ext uri="{FF2B5EF4-FFF2-40B4-BE49-F238E27FC236}">
                <a16:creationId xmlns:a16="http://schemas.microsoft.com/office/drawing/2014/main" id="{62D693E9-6652-EFE7-A098-F23E2F9D3466}"/>
              </a:ext>
            </a:extLst>
          </p:cNvPr>
          <p:cNvSpPr txBox="1"/>
          <p:nvPr/>
        </p:nvSpPr>
        <p:spPr>
          <a:xfrm>
            <a:off x="0" y="4804929"/>
            <a:ext cx="3939702" cy="3139321"/>
          </a:xfrm>
          <a:prstGeom prst="rect">
            <a:avLst/>
          </a:prstGeom>
          <a:noFill/>
        </p:spPr>
        <p:txBody>
          <a:bodyPr wrap="square" rtlCol="0">
            <a:spAutoFit/>
          </a:bodyPr>
          <a:lstStyle/>
          <a:p>
            <a:r>
              <a:rPr lang="en-US" b="1" u="sng" dirty="0" err="1"/>
              <a:t>Sanket</a:t>
            </a:r>
            <a:r>
              <a:rPr lang="en-US" b="1" u="sng" dirty="0"/>
              <a:t> Dholi</a:t>
            </a:r>
          </a:p>
          <a:p>
            <a:r>
              <a:rPr lang="en-US" b="1" u="sng" dirty="0"/>
              <a:t>Krishna Biju</a:t>
            </a:r>
          </a:p>
          <a:p>
            <a:r>
              <a:rPr lang="en-US" b="1" u="sng" dirty="0" err="1"/>
              <a:t>Kshitija</a:t>
            </a:r>
            <a:r>
              <a:rPr lang="en-US" b="1" u="sng" dirty="0"/>
              <a:t> . S. Jadhav</a:t>
            </a:r>
          </a:p>
          <a:p>
            <a:r>
              <a:rPr lang="en-US" b="1" u="sng" dirty="0"/>
              <a:t>Chandana </a:t>
            </a:r>
            <a:r>
              <a:rPr lang="en-US" b="1" u="sng" dirty="0" err="1"/>
              <a:t>Sonti</a:t>
            </a:r>
            <a:endParaRPr lang="en-US" b="1" u="sng" dirty="0"/>
          </a:p>
          <a:p>
            <a:r>
              <a:rPr lang="en-US" b="1" u="sng" dirty="0" err="1"/>
              <a:t>Prajyot</a:t>
            </a:r>
            <a:r>
              <a:rPr lang="en-US" b="1" u="sng" dirty="0"/>
              <a:t> B. Kulkarni</a:t>
            </a:r>
          </a:p>
          <a:p>
            <a:r>
              <a:rPr lang="en-US" b="1" u="sng" dirty="0"/>
              <a:t>Mahesh Rathod</a:t>
            </a:r>
          </a:p>
          <a:p>
            <a:r>
              <a:rPr lang="en-US" b="1" u="sng" dirty="0"/>
              <a:t>Nikhil </a:t>
            </a:r>
            <a:r>
              <a:rPr lang="en-US" b="1" u="sng" dirty="0" err="1"/>
              <a:t>Karnur</a:t>
            </a:r>
            <a:endParaRPr lang="en-US" b="1" u="sng" dirty="0"/>
          </a:p>
          <a:p>
            <a:endParaRPr lang="en-US" b="1" u="sng" dirty="0"/>
          </a:p>
          <a:p>
            <a:endParaRPr lang="en-US" b="1" u="sng" dirty="0"/>
          </a:p>
          <a:p>
            <a:endParaRPr lang="en-US" dirty="0"/>
          </a:p>
          <a:p>
            <a:endParaRPr lang="en-US" dirty="0"/>
          </a:p>
        </p:txBody>
      </p:sp>
    </p:spTree>
    <p:extLst>
      <p:ext uri="{BB962C8B-B14F-4D97-AF65-F5344CB8AC3E}">
        <p14:creationId xmlns:p14="http://schemas.microsoft.com/office/powerpoint/2010/main" val="3129412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354148-0F81-F4D0-3760-E466FA19DCE1}"/>
              </a:ext>
            </a:extLst>
          </p:cNvPr>
          <p:cNvSpPr>
            <a:spLocks noGrp="1"/>
          </p:cNvSpPr>
          <p:nvPr>
            <p:ph idx="1"/>
          </p:nvPr>
        </p:nvSpPr>
        <p:spPr>
          <a:xfrm>
            <a:off x="838200" y="1071716"/>
            <a:ext cx="10515600" cy="5134744"/>
          </a:xfrm>
        </p:spPr>
        <p:txBody>
          <a:bodyPr>
            <a:normAutofit fontScale="70000" lnSpcReduction="20000"/>
          </a:bodyPr>
          <a:lstStyle/>
          <a:p>
            <a:pPr algn="just">
              <a:lnSpc>
                <a:spcPct val="120000"/>
              </a:lnSpc>
            </a:pPr>
            <a:r>
              <a:rPr lang="en-US" sz="2200" b="1" i="0" dirty="0">
                <a:solidFill>
                  <a:srgbClr val="000000"/>
                </a:solidFill>
                <a:effectLst/>
                <a:highlight>
                  <a:srgbClr val="C0C0C0"/>
                </a:highlight>
                <a:latin typeface="Arial" panose="020B0604020202020204" pitchFamily="34" charset="0"/>
                <a:cs typeface="Arial" panose="020B0604020202020204" pitchFamily="34" charset="0"/>
              </a:rPr>
              <a:t>Data fit</a:t>
            </a:r>
            <a:r>
              <a:rPr lang="en-US" sz="2200" b="1" i="0" dirty="0">
                <a:solidFill>
                  <a:srgbClr val="000000"/>
                </a:solidFill>
                <a:effectLst/>
                <a:latin typeface="Arial" panose="020B0604020202020204" pitchFamily="34" charset="0"/>
                <a:cs typeface="Arial" panose="020B0604020202020204" pitchFamily="34" charset="0"/>
              </a:rPr>
              <a:t>: </a:t>
            </a:r>
            <a:r>
              <a:rPr lang="en-US" sz="2200" b="0" i="0" dirty="0">
                <a:solidFill>
                  <a:srgbClr val="000000"/>
                </a:solidFill>
                <a:effectLst/>
                <a:latin typeface="Arial" panose="020B0604020202020204" pitchFamily="34" charset="0"/>
                <a:cs typeface="Arial" panose="020B0604020202020204" pitchFamily="34" charset="0"/>
              </a:rPr>
              <a:t>Data fit refers to how well a model matches or fits the observed data. In the context of a SARIMAX model, data fit is typically assessed by comparing the model's predicted values to the actual values of the target variable. A good data fit means that the model's predictions closely align with the observed data points, indicating that the model captures the underlying patterns and relationships in the data.</a:t>
            </a:r>
          </a:p>
          <a:p>
            <a:pPr algn="just">
              <a:lnSpc>
                <a:spcPct val="120000"/>
              </a:lnSpc>
            </a:pPr>
            <a:r>
              <a:rPr lang="en-US" sz="2200" b="1" i="0" dirty="0">
                <a:solidFill>
                  <a:srgbClr val="000000"/>
                </a:solidFill>
                <a:effectLst/>
                <a:highlight>
                  <a:srgbClr val="C0C0C0"/>
                </a:highlight>
                <a:latin typeface="Arial" panose="020B0604020202020204" pitchFamily="34" charset="0"/>
                <a:cs typeface="Arial" panose="020B0604020202020204" pitchFamily="34" charset="0"/>
              </a:rPr>
              <a:t>Data split</a:t>
            </a:r>
            <a:r>
              <a:rPr lang="en-US" sz="2200" b="1" i="0" dirty="0">
                <a:solidFill>
                  <a:srgbClr val="000000"/>
                </a:solidFill>
                <a:effectLst/>
                <a:latin typeface="Arial" panose="020B0604020202020204" pitchFamily="34" charset="0"/>
                <a:cs typeface="Arial" panose="020B0604020202020204" pitchFamily="34" charset="0"/>
              </a:rPr>
              <a:t>: </a:t>
            </a:r>
            <a:r>
              <a:rPr lang="en-US" sz="2200" b="0" i="0" dirty="0">
                <a:solidFill>
                  <a:srgbClr val="000000"/>
                </a:solidFill>
                <a:effectLst/>
                <a:latin typeface="Arial" panose="020B0604020202020204" pitchFamily="34" charset="0"/>
                <a:cs typeface="Arial" panose="020B0604020202020204" pitchFamily="34" charset="0"/>
              </a:rPr>
              <a:t>Data split refers to the process of dividing a dataset into two or more subsets for model training and evaluation. The most common approach is to split the data into a training set and a test set. The training set is used to fit the model, while the test set is used to assess the model's performance on unseen data. This helps evaluate how well the model generalizes to new data and avoids overfitting, which is when a model performs well on the training data but poorly on new data.</a:t>
            </a:r>
          </a:p>
          <a:p>
            <a:pPr algn="just">
              <a:lnSpc>
                <a:spcPct val="120000"/>
              </a:lnSpc>
            </a:pPr>
            <a:r>
              <a:rPr lang="en-US" sz="2200" b="1" i="0" dirty="0">
                <a:solidFill>
                  <a:srgbClr val="000000"/>
                </a:solidFill>
                <a:effectLst/>
                <a:highlight>
                  <a:srgbClr val="C0C0C0"/>
                </a:highlight>
                <a:latin typeface="Arial" panose="020B0604020202020204" pitchFamily="34" charset="0"/>
                <a:cs typeface="Arial" panose="020B0604020202020204" pitchFamily="34" charset="0"/>
              </a:rPr>
              <a:t>RMSE value</a:t>
            </a:r>
            <a:r>
              <a:rPr lang="en-US" sz="2200" b="0" i="0" dirty="0">
                <a:solidFill>
                  <a:srgbClr val="000000"/>
                </a:solidFill>
                <a:effectLst/>
                <a:latin typeface="Arial" panose="020B0604020202020204" pitchFamily="34" charset="0"/>
                <a:cs typeface="Arial" panose="020B0604020202020204" pitchFamily="34" charset="0"/>
              </a:rPr>
              <a:t>: RMSE stands for Root Mean Squared Error, which is a commonly used metric to evaluate the accuracy of a predictive model. It measures the average magnitude of the differences between predicted values and actual values. In the context of a SARIMAX model, the RMSE value is calculated by taking the square root of the average of the squared differences between the predicted values and the actual values of the target variable. A lower RMSE indicates better predictive accuracy, as it means the model's predictions are closer to the actual values.</a:t>
            </a:r>
          </a:p>
          <a:p>
            <a:pPr algn="just">
              <a:lnSpc>
                <a:spcPct val="120000"/>
              </a:lnSpc>
            </a:pPr>
            <a:r>
              <a:rPr lang="en-US" sz="2200" b="0" i="0" dirty="0">
                <a:solidFill>
                  <a:srgbClr val="000000"/>
                </a:solidFill>
                <a:effectLst/>
                <a:latin typeface="Arial" panose="020B0604020202020204" pitchFamily="34" charset="0"/>
                <a:cs typeface="Arial" panose="020B0604020202020204" pitchFamily="34" charset="0"/>
              </a:rPr>
              <a:t>Calculation: RMSE is calculated by taking the square root of the average of the squared differences between the predicted values and the actual values of the target variable. The formula for RMSE is as follows:</a:t>
            </a:r>
          </a:p>
          <a:p>
            <a:pPr algn="just">
              <a:lnSpc>
                <a:spcPct val="120000"/>
              </a:lnSpc>
            </a:pPr>
            <a:r>
              <a:rPr lang="en-US" sz="2200" b="0" i="0" dirty="0">
                <a:solidFill>
                  <a:srgbClr val="000000"/>
                </a:solidFill>
                <a:effectLst/>
                <a:highlight>
                  <a:srgbClr val="C0C0C0"/>
                </a:highlight>
                <a:latin typeface="Arial" panose="020B0604020202020204" pitchFamily="34" charset="0"/>
                <a:cs typeface="Arial" panose="020B0604020202020204" pitchFamily="34" charset="0"/>
              </a:rPr>
              <a:t>RMSE = sqrt( (1/n) * sum( (predicted - actual)^2 ) )</a:t>
            </a:r>
          </a:p>
          <a:p>
            <a:endParaRPr lang="en-US" dirty="0"/>
          </a:p>
        </p:txBody>
      </p:sp>
    </p:spTree>
    <p:extLst>
      <p:ext uri="{BB962C8B-B14F-4D97-AF65-F5344CB8AC3E}">
        <p14:creationId xmlns:p14="http://schemas.microsoft.com/office/powerpoint/2010/main" val="3473077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33400"/>
            <a:ext cx="8229600" cy="685800"/>
          </a:xfrm>
        </p:spPr>
        <p:txBody>
          <a:bodyPr>
            <a:normAutofit/>
          </a:bodyPr>
          <a:lstStyle/>
          <a:p>
            <a:r>
              <a:rPr lang="en-US" sz="2400" b="1" u="sng" dirty="0">
                <a:latin typeface="Arial" pitchFamily="34" charset="0"/>
                <a:cs typeface="Arial" pitchFamily="34" charset="0"/>
              </a:rPr>
              <a:t>Model Evaluation</a:t>
            </a:r>
          </a:p>
        </p:txBody>
      </p:sp>
      <p:graphicFrame>
        <p:nvGraphicFramePr>
          <p:cNvPr id="4" name="Table 3"/>
          <p:cNvGraphicFramePr>
            <a:graphicFrameLocks noGrp="1"/>
          </p:cNvGraphicFramePr>
          <p:nvPr>
            <p:extLst>
              <p:ext uri="{D42A27DB-BD31-4B8C-83A1-F6EECF244321}">
                <p14:modId xmlns:p14="http://schemas.microsoft.com/office/powerpoint/2010/main" val="3359293786"/>
              </p:ext>
            </p:extLst>
          </p:nvPr>
        </p:nvGraphicFramePr>
        <p:xfrm>
          <a:off x="2381250" y="1447800"/>
          <a:ext cx="7429500" cy="2777324"/>
        </p:xfrm>
        <a:graphic>
          <a:graphicData uri="http://schemas.openxmlformats.org/drawingml/2006/table">
            <a:tbl>
              <a:tblPr>
                <a:tableStyleId>{8799B23B-EC83-4686-B30A-512413B5E67A}</a:tableStyleId>
              </a:tblPr>
              <a:tblGrid>
                <a:gridCol w="1613996">
                  <a:extLst>
                    <a:ext uri="{9D8B030D-6E8A-4147-A177-3AD203B41FA5}">
                      <a16:colId xmlns:a16="http://schemas.microsoft.com/office/drawing/2014/main" val="20000"/>
                    </a:ext>
                  </a:extLst>
                </a:gridCol>
                <a:gridCol w="1357804">
                  <a:extLst>
                    <a:ext uri="{9D8B030D-6E8A-4147-A177-3AD203B41FA5}">
                      <a16:colId xmlns:a16="http://schemas.microsoft.com/office/drawing/2014/main" val="20001"/>
                    </a:ext>
                  </a:extLst>
                </a:gridCol>
                <a:gridCol w="1485900">
                  <a:extLst>
                    <a:ext uri="{9D8B030D-6E8A-4147-A177-3AD203B41FA5}">
                      <a16:colId xmlns:a16="http://schemas.microsoft.com/office/drawing/2014/main" val="20002"/>
                    </a:ext>
                  </a:extLst>
                </a:gridCol>
                <a:gridCol w="1485900">
                  <a:extLst>
                    <a:ext uri="{9D8B030D-6E8A-4147-A177-3AD203B41FA5}">
                      <a16:colId xmlns:a16="http://schemas.microsoft.com/office/drawing/2014/main" val="20003"/>
                    </a:ext>
                  </a:extLst>
                </a:gridCol>
                <a:gridCol w="1485900">
                  <a:extLst>
                    <a:ext uri="{9D8B030D-6E8A-4147-A177-3AD203B41FA5}">
                      <a16:colId xmlns:a16="http://schemas.microsoft.com/office/drawing/2014/main" val="20004"/>
                    </a:ext>
                  </a:extLst>
                </a:gridCol>
              </a:tblGrid>
              <a:tr h="609599">
                <a:tc>
                  <a:txBody>
                    <a:bodyPr/>
                    <a:lstStyle/>
                    <a:p>
                      <a:pPr algn="ctr" fontAlgn="ctr"/>
                      <a:r>
                        <a:rPr lang="en-US" sz="1800" dirty="0">
                          <a:effectLst/>
                        </a:rPr>
                        <a:t>Models</a:t>
                      </a:r>
                      <a:endParaRPr lang="en-US" sz="1800" b="1" dirty="0">
                        <a:effectLst/>
                      </a:endParaRPr>
                    </a:p>
                  </a:txBody>
                  <a:tcPr anchor="ctr"/>
                </a:tc>
                <a:tc>
                  <a:txBody>
                    <a:bodyPr/>
                    <a:lstStyle/>
                    <a:p>
                      <a:pPr algn="ctr" fontAlgn="ctr"/>
                      <a:r>
                        <a:rPr lang="en-US" sz="1800">
                          <a:effectLst/>
                        </a:rPr>
                        <a:t>MAE</a:t>
                      </a:r>
                      <a:endParaRPr lang="en-US" sz="1800" b="1">
                        <a:effectLst/>
                      </a:endParaRPr>
                    </a:p>
                  </a:txBody>
                  <a:tcPr anchor="ctr"/>
                </a:tc>
                <a:tc>
                  <a:txBody>
                    <a:bodyPr/>
                    <a:lstStyle/>
                    <a:p>
                      <a:pPr algn="ctr" fontAlgn="ctr"/>
                      <a:r>
                        <a:rPr lang="en-US" sz="1800" dirty="0">
                          <a:effectLst/>
                        </a:rPr>
                        <a:t>MSE</a:t>
                      </a:r>
                      <a:endParaRPr lang="en-US" sz="1800" b="1" dirty="0">
                        <a:effectLst/>
                      </a:endParaRPr>
                    </a:p>
                  </a:txBody>
                  <a:tcPr anchor="ctr"/>
                </a:tc>
                <a:tc>
                  <a:txBody>
                    <a:bodyPr/>
                    <a:lstStyle/>
                    <a:p>
                      <a:pPr algn="ctr" fontAlgn="ctr"/>
                      <a:r>
                        <a:rPr lang="en-US" sz="1800" dirty="0">
                          <a:effectLst/>
                        </a:rPr>
                        <a:t>RMSE_Values</a:t>
                      </a:r>
                      <a:endParaRPr lang="en-US" sz="1800" b="1" dirty="0">
                        <a:effectLst/>
                      </a:endParaRPr>
                    </a:p>
                  </a:txBody>
                  <a:tcPr anchor="ctr"/>
                </a:tc>
                <a:tc>
                  <a:txBody>
                    <a:bodyPr/>
                    <a:lstStyle/>
                    <a:p>
                      <a:pPr algn="ctr" fontAlgn="ctr"/>
                      <a:r>
                        <a:rPr lang="en-US" sz="1800" dirty="0">
                          <a:effectLst/>
                        </a:rPr>
                        <a:t>MAPE(%)</a:t>
                      </a:r>
                      <a:endParaRPr lang="en-US" sz="1800" b="1" dirty="0">
                        <a:effectLst/>
                      </a:endParaRPr>
                    </a:p>
                  </a:txBody>
                  <a:tcPr anchor="ctr"/>
                </a:tc>
                <a:extLst>
                  <a:ext uri="{0D108BD9-81ED-4DB2-BD59-A6C34878D82A}">
                    <a16:rowId xmlns:a16="http://schemas.microsoft.com/office/drawing/2014/main" val="10000"/>
                  </a:ext>
                </a:extLst>
              </a:tr>
              <a:tr h="609600">
                <a:tc>
                  <a:txBody>
                    <a:bodyPr/>
                    <a:lstStyle/>
                    <a:p>
                      <a:pPr algn="ctr" fontAlgn="ctr"/>
                      <a:r>
                        <a:rPr lang="en-US" sz="1600" dirty="0">
                          <a:effectLst/>
                        </a:rPr>
                        <a:t>ARIMA</a:t>
                      </a:r>
                      <a:endParaRPr lang="en-US" sz="1600" b="1" dirty="0">
                        <a:effectLst/>
                      </a:endParaRPr>
                    </a:p>
                  </a:txBody>
                  <a:tcPr anchor="ctr"/>
                </a:tc>
                <a:tc>
                  <a:txBody>
                    <a:bodyPr/>
                    <a:lstStyle/>
                    <a:p>
                      <a:pPr algn="ctr" fontAlgn="ctr"/>
                      <a:r>
                        <a:rPr lang="en-US" sz="1600" dirty="0">
                          <a:effectLst/>
                        </a:rPr>
                        <a:t>83.72</a:t>
                      </a:r>
                    </a:p>
                  </a:txBody>
                  <a:tcPr anchor="ctr"/>
                </a:tc>
                <a:tc>
                  <a:txBody>
                    <a:bodyPr/>
                    <a:lstStyle/>
                    <a:p>
                      <a:pPr algn="ctr" fontAlgn="ctr"/>
                      <a:r>
                        <a:rPr lang="en-US" sz="1600" dirty="0">
                          <a:effectLst/>
                        </a:rPr>
                        <a:t>7898.85</a:t>
                      </a:r>
                    </a:p>
                  </a:txBody>
                  <a:tcPr anchor="ctr"/>
                </a:tc>
                <a:tc>
                  <a:txBody>
                    <a:bodyPr/>
                    <a:lstStyle/>
                    <a:p>
                      <a:pPr algn="ctr" fontAlgn="ctr"/>
                      <a:r>
                        <a:rPr lang="en-US" sz="1600" dirty="0">
                          <a:effectLst/>
                        </a:rPr>
                        <a:t>88.84</a:t>
                      </a:r>
                    </a:p>
                  </a:txBody>
                  <a:tcPr anchor="ctr"/>
                </a:tc>
                <a:tc>
                  <a:txBody>
                    <a:bodyPr/>
                    <a:lstStyle/>
                    <a:p>
                      <a:pPr algn="ctr" fontAlgn="ctr"/>
                      <a:r>
                        <a:rPr lang="en-US" sz="1600" dirty="0">
                          <a:effectLst/>
                        </a:rPr>
                        <a:t>1.9183</a:t>
                      </a:r>
                    </a:p>
                  </a:txBody>
                  <a:tcPr anchor="ctr"/>
                </a:tc>
                <a:extLst>
                  <a:ext uri="{0D108BD9-81ED-4DB2-BD59-A6C34878D82A}">
                    <a16:rowId xmlns:a16="http://schemas.microsoft.com/office/drawing/2014/main" val="10001"/>
                  </a:ext>
                </a:extLst>
              </a:tr>
              <a:tr h="685488">
                <a:tc>
                  <a:txBody>
                    <a:bodyPr/>
                    <a:lstStyle/>
                    <a:p>
                      <a:pPr algn="ctr" fontAlgn="ctr"/>
                      <a:r>
                        <a:rPr lang="en-US" sz="1600" dirty="0">
                          <a:effectLst/>
                        </a:rPr>
                        <a:t>SRIMA</a:t>
                      </a:r>
                      <a:endParaRPr lang="en-US" sz="1600" b="1" dirty="0">
                        <a:effectLst/>
                      </a:endParaRPr>
                    </a:p>
                  </a:txBody>
                  <a:tcPr anchor="ctr"/>
                </a:tc>
                <a:tc>
                  <a:txBody>
                    <a:bodyPr/>
                    <a:lstStyle/>
                    <a:p>
                      <a:pPr algn="ctr" fontAlgn="ctr"/>
                      <a:r>
                        <a:rPr lang="en-US" sz="1600" dirty="0">
                          <a:effectLst/>
                        </a:rPr>
                        <a:t>94.22</a:t>
                      </a:r>
                    </a:p>
                  </a:txBody>
                  <a:tcPr anchor="ctr"/>
                </a:tc>
                <a:tc>
                  <a:txBody>
                    <a:bodyPr/>
                    <a:lstStyle/>
                    <a:p>
                      <a:pPr algn="ctr" fontAlgn="ctr"/>
                      <a:r>
                        <a:rPr lang="en-US" sz="1600" dirty="0">
                          <a:effectLst/>
                        </a:rPr>
                        <a:t>9888.62</a:t>
                      </a:r>
                    </a:p>
                  </a:txBody>
                  <a:tcPr anchor="ctr"/>
                </a:tc>
                <a:tc>
                  <a:txBody>
                    <a:bodyPr/>
                    <a:lstStyle/>
                    <a:p>
                      <a:pPr algn="ctr" fontAlgn="ctr"/>
                      <a:r>
                        <a:rPr lang="en-US" sz="1600" dirty="0">
                          <a:effectLst/>
                        </a:rPr>
                        <a:t>99.44</a:t>
                      </a:r>
                    </a:p>
                  </a:txBody>
                  <a:tcPr anchor="ctr"/>
                </a:tc>
                <a:tc>
                  <a:txBody>
                    <a:bodyPr/>
                    <a:lstStyle/>
                    <a:p>
                      <a:pPr algn="ctr" fontAlgn="ctr"/>
                      <a:r>
                        <a:rPr lang="en-US" sz="1600" dirty="0">
                          <a:effectLst/>
                        </a:rPr>
                        <a:t>2.1587</a:t>
                      </a:r>
                    </a:p>
                  </a:txBody>
                  <a:tcPr anchor="ctr"/>
                </a:tc>
                <a:extLst>
                  <a:ext uri="{0D108BD9-81ED-4DB2-BD59-A6C34878D82A}">
                    <a16:rowId xmlns:a16="http://schemas.microsoft.com/office/drawing/2014/main" val="10002"/>
                  </a:ext>
                </a:extLst>
              </a:tr>
              <a:tr h="872637">
                <a:tc>
                  <a:txBody>
                    <a:bodyPr/>
                    <a:lstStyle/>
                    <a:p>
                      <a:pPr algn="ctr" fontAlgn="ctr"/>
                      <a:r>
                        <a:rPr lang="en-US" sz="1600" dirty="0">
                          <a:effectLst/>
                        </a:rPr>
                        <a:t>HOLTWINTERS   </a:t>
                      </a:r>
                      <a:endParaRPr lang="en-US" sz="1600" b="1" dirty="0">
                        <a:effectLst/>
                      </a:endParaRPr>
                    </a:p>
                  </a:txBody>
                  <a:tcPr anchor="ctr"/>
                </a:tc>
                <a:tc>
                  <a:txBody>
                    <a:bodyPr/>
                    <a:lstStyle/>
                    <a:p>
                      <a:pPr algn="ctr" fontAlgn="ctr"/>
                      <a:r>
                        <a:rPr lang="en-US" sz="1600" dirty="0">
                          <a:effectLst/>
                        </a:rPr>
                        <a:t>122.27</a:t>
                      </a:r>
                    </a:p>
                  </a:txBody>
                  <a:tcPr anchor="ctr"/>
                </a:tc>
                <a:tc>
                  <a:txBody>
                    <a:bodyPr/>
                    <a:lstStyle/>
                    <a:p>
                      <a:pPr algn="ctr" fontAlgn="ctr"/>
                      <a:r>
                        <a:rPr lang="en-US" sz="1600" dirty="0">
                          <a:effectLst/>
                        </a:rPr>
                        <a:t>16558.62</a:t>
                      </a:r>
                    </a:p>
                  </a:txBody>
                  <a:tcPr anchor="ctr"/>
                </a:tc>
                <a:tc>
                  <a:txBody>
                    <a:bodyPr/>
                    <a:lstStyle/>
                    <a:p>
                      <a:pPr algn="ctr" fontAlgn="ctr"/>
                      <a:r>
                        <a:rPr lang="en-US" sz="1600" dirty="0">
                          <a:effectLst/>
                        </a:rPr>
                        <a:t>128.67</a:t>
                      </a:r>
                    </a:p>
                  </a:txBody>
                  <a:tcPr anchor="ctr"/>
                </a:tc>
                <a:tc>
                  <a:txBody>
                    <a:bodyPr/>
                    <a:lstStyle/>
                    <a:p>
                      <a:pPr algn="ctr" fontAlgn="ctr"/>
                      <a:r>
                        <a:rPr lang="en-US" sz="1600" dirty="0">
                          <a:effectLst/>
                        </a:rPr>
                        <a:t>2.8013</a:t>
                      </a:r>
                    </a:p>
                  </a:txBody>
                  <a:tcPr anchor="ctr"/>
                </a:tc>
                <a:extLst>
                  <a:ext uri="{0D108BD9-81ED-4DB2-BD59-A6C34878D82A}">
                    <a16:rowId xmlns:a16="http://schemas.microsoft.com/office/drawing/2014/main" val="10003"/>
                  </a:ext>
                </a:extLst>
              </a:tr>
            </a:tbl>
          </a:graphicData>
        </a:graphic>
      </p:graphicFrame>
      <p:sp>
        <p:nvSpPr>
          <p:cNvPr id="5" name="Rectangle 4"/>
          <p:cNvSpPr/>
          <p:nvPr/>
        </p:nvSpPr>
        <p:spPr>
          <a:xfrm>
            <a:off x="2133600" y="4637426"/>
            <a:ext cx="7924800" cy="954107"/>
          </a:xfrm>
          <a:prstGeom prst="rect">
            <a:avLst/>
          </a:prstGeom>
        </p:spPr>
        <p:txBody>
          <a:bodyPr wrap="square">
            <a:spAutoFit/>
          </a:bodyPr>
          <a:lstStyle/>
          <a:p>
            <a:r>
              <a:rPr lang="en-US" dirty="0">
                <a:latin typeface="Arial" pitchFamily="34" charset="0"/>
                <a:cs typeface="Arial" pitchFamily="34" charset="0"/>
              </a:rPr>
              <a:t>For model evaluation we have calculated </a:t>
            </a:r>
            <a:r>
              <a:rPr lang="en-US" dirty="0" err="1">
                <a:latin typeface="Arial" pitchFamily="34" charset="0"/>
                <a:cs typeface="Arial" pitchFamily="34" charset="0"/>
              </a:rPr>
              <a:t>mae</a:t>
            </a:r>
            <a:r>
              <a:rPr lang="en-US" dirty="0">
                <a:latin typeface="Arial" pitchFamily="34" charset="0"/>
                <a:cs typeface="Arial" pitchFamily="34" charset="0"/>
              </a:rPr>
              <a:t>, </a:t>
            </a:r>
            <a:r>
              <a:rPr lang="en-US" dirty="0" err="1">
                <a:latin typeface="Arial" pitchFamily="34" charset="0"/>
                <a:cs typeface="Arial" pitchFamily="34" charset="0"/>
              </a:rPr>
              <a:t>mse</a:t>
            </a:r>
            <a:r>
              <a:rPr lang="en-US" dirty="0">
                <a:latin typeface="Arial" pitchFamily="34" charset="0"/>
                <a:cs typeface="Arial" pitchFamily="34" charset="0"/>
              </a:rPr>
              <a:t>, </a:t>
            </a:r>
            <a:r>
              <a:rPr lang="en-US" dirty="0" err="1">
                <a:latin typeface="Arial" pitchFamily="34" charset="0"/>
                <a:cs typeface="Arial" pitchFamily="34" charset="0"/>
              </a:rPr>
              <a:t>rmse</a:t>
            </a:r>
            <a:r>
              <a:rPr lang="en-US" dirty="0">
                <a:latin typeface="Arial" pitchFamily="34" charset="0"/>
                <a:cs typeface="Arial" pitchFamily="34" charset="0"/>
              </a:rPr>
              <a:t> and </a:t>
            </a:r>
            <a:r>
              <a:rPr lang="en-US" dirty="0" err="1">
                <a:latin typeface="Arial" pitchFamily="34" charset="0"/>
                <a:cs typeface="Arial" pitchFamily="34" charset="0"/>
              </a:rPr>
              <a:t>mape</a:t>
            </a:r>
            <a:r>
              <a:rPr lang="en-US" dirty="0">
                <a:latin typeface="Arial" pitchFamily="34" charset="0"/>
                <a:cs typeface="Arial" pitchFamily="34" charset="0"/>
              </a:rPr>
              <a:t>. </a:t>
            </a:r>
          </a:p>
          <a:p>
            <a:r>
              <a:rPr lang="en-US" dirty="0">
                <a:latin typeface="Arial" pitchFamily="34" charset="0"/>
                <a:cs typeface="Arial" pitchFamily="34" charset="0"/>
              </a:rPr>
              <a:t>Here we can see that rather than </a:t>
            </a:r>
            <a:r>
              <a:rPr lang="en-US" dirty="0" err="1">
                <a:latin typeface="Arial" pitchFamily="34" charset="0"/>
                <a:cs typeface="Arial" pitchFamily="34" charset="0"/>
              </a:rPr>
              <a:t>arima</a:t>
            </a:r>
            <a:r>
              <a:rPr lang="en-US" dirty="0">
                <a:latin typeface="Arial" pitchFamily="34" charset="0"/>
                <a:cs typeface="Arial" pitchFamily="34" charset="0"/>
              </a:rPr>
              <a:t> </a:t>
            </a:r>
            <a:r>
              <a:rPr lang="en-US" sz="2000" dirty="0">
                <a:latin typeface="Arial" pitchFamily="34" charset="0"/>
                <a:cs typeface="Arial" pitchFamily="34" charset="0"/>
              </a:rPr>
              <a:t>and</a:t>
            </a:r>
            <a:r>
              <a:rPr lang="en-US" dirty="0">
                <a:latin typeface="Arial" pitchFamily="34" charset="0"/>
                <a:cs typeface="Arial" pitchFamily="34" charset="0"/>
              </a:rPr>
              <a:t> </a:t>
            </a:r>
            <a:r>
              <a:rPr lang="en-US" dirty="0" err="1">
                <a:latin typeface="Arial" pitchFamily="34" charset="0"/>
                <a:cs typeface="Arial" pitchFamily="34" charset="0"/>
              </a:rPr>
              <a:t>holtswinter</a:t>
            </a:r>
            <a:r>
              <a:rPr lang="en-US" dirty="0">
                <a:latin typeface="Arial" pitchFamily="34" charset="0"/>
                <a:cs typeface="Arial" pitchFamily="34" charset="0"/>
              </a:rPr>
              <a:t>, </a:t>
            </a:r>
            <a:r>
              <a:rPr lang="en-US" dirty="0" err="1">
                <a:latin typeface="Arial" pitchFamily="34" charset="0"/>
                <a:cs typeface="Arial" pitchFamily="34" charset="0"/>
              </a:rPr>
              <a:t>sarima</a:t>
            </a:r>
            <a:r>
              <a:rPr lang="en-US" dirty="0">
                <a:latin typeface="Arial" pitchFamily="34" charset="0"/>
                <a:cs typeface="Arial" pitchFamily="34" charset="0"/>
              </a:rPr>
              <a:t> model have low </a:t>
            </a:r>
            <a:r>
              <a:rPr lang="en-US" dirty="0" err="1">
                <a:latin typeface="Arial" pitchFamily="34" charset="0"/>
                <a:cs typeface="Arial" pitchFamily="34" charset="0"/>
              </a:rPr>
              <a:t>mae</a:t>
            </a:r>
            <a:r>
              <a:rPr lang="en-US" dirty="0">
                <a:latin typeface="Arial" pitchFamily="34" charset="0"/>
                <a:cs typeface="Arial" pitchFamily="34" charset="0"/>
              </a:rPr>
              <a:t>, </a:t>
            </a:r>
            <a:r>
              <a:rPr lang="en-US" dirty="0" err="1">
                <a:latin typeface="Arial" pitchFamily="34" charset="0"/>
                <a:cs typeface="Arial" pitchFamily="34" charset="0"/>
              </a:rPr>
              <a:t>mse</a:t>
            </a:r>
            <a:r>
              <a:rPr lang="en-US" dirty="0">
                <a:latin typeface="Arial" pitchFamily="34" charset="0"/>
                <a:cs typeface="Arial" pitchFamily="34" charset="0"/>
              </a:rPr>
              <a:t>, </a:t>
            </a:r>
            <a:r>
              <a:rPr lang="en-US" dirty="0" err="1">
                <a:latin typeface="Arial" pitchFamily="34" charset="0"/>
                <a:cs typeface="Arial" pitchFamily="34" charset="0"/>
              </a:rPr>
              <a:t>rmse</a:t>
            </a:r>
            <a:r>
              <a:rPr lang="en-US" dirty="0">
                <a:latin typeface="Arial" pitchFamily="34" charset="0"/>
                <a:cs typeface="Arial" pitchFamily="34" charset="0"/>
              </a:rPr>
              <a:t> and </a:t>
            </a:r>
            <a:r>
              <a:rPr lang="en-US" dirty="0" err="1">
                <a:latin typeface="Arial" pitchFamily="34" charset="0"/>
                <a:cs typeface="Arial" pitchFamily="34" charset="0"/>
              </a:rPr>
              <a:t>mape</a:t>
            </a:r>
            <a:r>
              <a:rPr lang="en-US" dirty="0">
                <a:latin typeface="Arial" pitchFamily="34" charset="0"/>
                <a:cs typeface="Arial" pitchFamily="34" charset="0"/>
              </a:rPr>
              <a:t>. So we choose </a:t>
            </a:r>
            <a:r>
              <a:rPr lang="en-US" dirty="0" err="1">
                <a:latin typeface="Arial" pitchFamily="34" charset="0"/>
                <a:cs typeface="Arial" pitchFamily="34" charset="0"/>
              </a:rPr>
              <a:t>sarima</a:t>
            </a:r>
            <a:r>
              <a:rPr lang="en-US" dirty="0">
                <a:latin typeface="Arial" pitchFamily="34" charset="0"/>
                <a:cs typeface="Arial" pitchFamily="34" charset="0"/>
              </a:rPr>
              <a:t> as the best model.</a:t>
            </a:r>
          </a:p>
        </p:txBody>
      </p:sp>
    </p:spTree>
    <p:extLst>
      <p:ext uri="{BB962C8B-B14F-4D97-AF65-F5344CB8AC3E}">
        <p14:creationId xmlns:p14="http://schemas.microsoft.com/office/powerpoint/2010/main" val="1839983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p:cNvSpPr/>
          <p:nvPr/>
        </p:nvSpPr>
        <p:spPr>
          <a:xfrm>
            <a:off x="1698328" y="851099"/>
            <a:ext cx="8568333" cy="578644"/>
          </a:xfrm>
          <a:prstGeom prst="rect">
            <a:avLst/>
          </a:prstGeom>
          <a:noFill/>
        </p:spPr>
        <p:txBody>
          <a:bodyPr wrap="none" rtlCol="0" anchor="t"/>
          <a:lstStyle/>
          <a:p>
            <a:pPr>
              <a:lnSpc>
                <a:spcPts val="4556"/>
              </a:lnSpc>
            </a:pPr>
            <a:r>
              <a:rPr lang="en-US" sz="3645" b="1" kern="0" spc="-109" dirty="0">
                <a:solidFill>
                  <a:srgbClr val="A680FF"/>
                </a:solidFill>
                <a:latin typeface="p22-mackinac-pro" pitchFamily="34" charset="0"/>
                <a:ea typeface="p22-mackinac-pro" pitchFamily="34" charset="0"/>
                <a:cs typeface="p22-mackinac-pro" pitchFamily="34" charset="0"/>
              </a:rPr>
              <a:t>Accuracy and Limitations of Forecasting</a:t>
            </a:r>
            <a:endParaRPr lang="en-US" sz="3645" dirty="0"/>
          </a:p>
        </p:txBody>
      </p:sp>
      <p:pic>
        <p:nvPicPr>
          <p:cNvPr id="5" name="Image 1" descr="preencoded.png"/>
          <p:cNvPicPr>
            <a:picLocks noChangeAspect="1"/>
          </p:cNvPicPr>
          <p:nvPr/>
        </p:nvPicPr>
        <p:blipFill>
          <a:blip r:embed="rId3"/>
          <a:srcRect/>
          <a:stretch>
            <a:fillRect/>
          </a:stretch>
        </p:blipFill>
        <p:spPr>
          <a:xfrm>
            <a:off x="1698328" y="1800027"/>
            <a:ext cx="370284" cy="370284"/>
          </a:xfrm>
          <a:prstGeom prst="rect">
            <a:avLst/>
          </a:prstGeom>
        </p:spPr>
      </p:pic>
      <p:sp>
        <p:nvSpPr>
          <p:cNvPr id="6" name="Text 2"/>
          <p:cNvSpPr/>
          <p:nvPr/>
        </p:nvSpPr>
        <p:spPr>
          <a:xfrm>
            <a:off x="1698327" y="2355454"/>
            <a:ext cx="1990527" cy="578644"/>
          </a:xfrm>
          <a:prstGeom prst="rect">
            <a:avLst/>
          </a:prstGeom>
          <a:noFill/>
        </p:spPr>
        <p:txBody>
          <a:bodyPr wrap="square" rtlCol="0" anchor="t"/>
          <a:lstStyle/>
          <a:p>
            <a:pPr>
              <a:lnSpc>
                <a:spcPts val="2278"/>
              </a:lnSpc>
            </a:pPr>
            <a:r>
              <a:rPr lang="en-US" sz="1822" b="1" kern="0" spc="-55" dirty="0">
                <a:latin typeface="p22-mackinac-pro" pitchFamily="34" charset="0"/>
                <a:ea typeface="p22-mackinac-pro" pitchFamily="34" charset="0"/>
                <a:cs typeface="p22-mackinac-pro" pitchFamily="34" charset="0"/>
              </a:rPr>
              <a:t>Targeting Accuracy</a:t>
            </a:r>
            <a:endParaRPr lang="en-US" sz="1822" dirty="0"/>
          </a:p>
        </p:txBody>
      </p:sp>
      <p:sp>
        <p:nvSpPr>
          <p:cNvPr id="7" name="Text 3"/>
          <p:cNvSpPr/>
          <p:nvPr/>
        </p:nvSpPr>
        <p:spPr>
          <a:xfrm>
            <a:off x="1698327" y="3045122"/>
            <a:ext cx="1990527" cy="2665512"/>
          </a:xfrm>
          <a:prstGeom prst="rect">
            <a:avLst/>
          </a:prstGeom>
          <a:noFill/>
        </p:spPr>
        <p:txBody>
          <a:bodyPr wrap="square" rtlCol="0" anchor="t"/>
          <a:lstStyle/>
          <a:p>
            <a:pPr>
              <a:lnSpc>
                <a:spcPts val="2332"/>
              </a:lnSpc>
            </a:pPr>
            <a:r>
              <a:rPr lang="en-US" sz="1458" kern="0" spc="-29" dirty="0">
                <a:latin typeface="Inter" pitchFamily="34" charset="0"/>
                <a:ea typeface="Inter" pitchFamily="34" charset="0"/>
                <a:cs typeface="Inter" pitchFamily="34" charset="0"/>
              </a:rPr>
              <a:t>Forecasting algorithms strive to achieve high accuracy in predicting gold prices, but the inherent volatility and complexity of the market can pose challenges in reaching perfect predictions.</a:t>
            </a:r>
            <a:endParaRPr lang="en-US" sz="1458" dirty="0"/>
          </a:p>
        </p:txBody>
      </p:sp>
      <p:pic>
        <p:nvPicPr>
          <p:cNvPr id="8" name="Image 2" descr="preencoded.png"/>
          <p:cNvPicPr>
            <a:picLocks noChangeAspect="1"/>
          </p:cNvPicPr>
          <p:nvPr/>
        </p:nvPicPr>
        <p:blipFill>
          <a:blip r:embed="rId4"/>
          <a:srcRect/>
          <a:stretch>
            <a:fillRect/>
          </a:stretch>
        </p:blipFill>
        <p:spPr>
          <a:xfrm>
            <a:off x="3966568" y="1800027"/>
            <a:ext cx="370284" cy="370284"/>
          </a:xfrm>
          <a:prstGeom prst="rect">
            <a:avLst/>
          </a:prstGeom>
        </p:spPr>
      </p:pic>
      <p:sp>
        <p:nvSpPr>
          <p:cNvPr id="9" name="Text 4"/>
          <p:cNvSpPr/>
          <p:nvPr/>
        </p:nvSpPr>
        <p:spPr>
          <a:xfrm>
            <a:off x="3966567" y="2355454"/>
            <a:ext cx="1990527" cy="578644"/>
          </a:xfrm>
          <a:prstGeom prst="rect">
            <a:avLst/>
          </a:prstGeom>
          <a:noFill/>
        </p:spPr>
        <p:txBody>
          <a:bodyPr wrap="square" rtlCol="0" anchor="t"/>
          <a:lstStyle/>
          <a:p>
            <a:pPr>
              <a:lnSpc>
                <a:spcPts val="2278"/>
              </a:lnSpc>
            </a:pPr>
            <a:r>
              <a:rPr lang="en-US" sz="1822" b="1" kern="0" spc="-55" dirty="0">
                <a:latin typeface="p22-mackinac-pro" pitchFamily="34" charset="0"/>
                <a:ea typeface="p22-mackinac-pro" pitchFamily="34" charset="0"/>
                <a:cs typeface="p22-mackinac-pro" pitchFamily="34" charset="0"/>
              </a:rPr>
              <a:t>Balancing Complexity</a:t>
            </a:r>
            <a:endParaRPr lang="en-US" sz="1822" dirty="0"/>
          </a:p>
        </p:txBody>
      </p:sp>
      <p:sp>
        <p:nvSpPr>
          <p:cNvPr id="10" name="Text 5"/>
          <p:cNvSpPr/>
          <p:nvPr/>
        </p:nvSpPr>
        <p:spPr>
          <a:xfrm>
            <a:off x="3966567" y="3045123"/>
            <a:ext cx="1990527" cy="2961680"/>
          </a:xfrm>
          <a:prstGeom prst="rect">
            <a:avLst/>
          </a:prstGeom>
          <a:noFill/>
        </p:spPr>
        <p:txBody>
          <a:bodyPr wrap="square" rtlCol="0" anchor="t"/>
          <a:lstStyle/>
          <a:p>
            <a:pPr>
              <a:lnSpc>
                <a:spcPts val="2332"/>
              </a:lnSpc>
            </a:pPr>
            <a:r>
              <a:rPr lang="en-US" sz="1458" kern="0" spc="-29" dirty="0">
                <a:latin typeface="Inter" pitchFamily="34" charset="0"/>
                <a:ea typeface="Inter" pitchFamily="34" charset="0"/>
                <a:cs typeface="Inter" pitchFamily="34" charset="0"/>
              </a:rPr>
              <a:t>While more sophisticated algorithms can capture intricate relationships in the gold market, there is a delicate balance between model complexity and the interpretability of the results.</a:t>
            </a:r>
            <a:endParaRPr lang="en-US" sz="1458" dirty="0"/>
          </a:p>
        </p:txBody>
      </p:sp>
      <p:pic>
        <p:nvPicPr>
          <p:cNvPr id="11" name="Image 3" descr="preencoded.png"/>
          <p:cNvPicPr>
            <a:picLocks noChangeAspect="1"/>
          </p:cNvPicPr>
          <p:nvPr/>
        </p:nvPicPr>
        <p:blipFill>
          <a:blip r:embed="rId5"/>
          <a:srcRect/>
          <a:stretch>
            <a:fillRect/>
          </a:stretch>
        </p:blipFill>
        <p:spPr>
          <a:xfrm>
            <a:off x="6234807" y="1800027"/>
            <a:ext cx="370284" cy="370284"/>
          </a:xfrm>
          <a:prstGeom prst="rect">
            <a:avLst/>
          </a:prstGeom>
        </p:spPr>
      </p:pic>
      <p:sp>
        <p:nvSpPr>
          <p:cNvPr id="12" name="Text 6"/>
          <p:cNvSpPr/>
          <p:nvPr/>
        </p:nvSpPr>
        <p:spPr>
          <a:xfrm>
            <a:off x="6234807" y="2355453"/>
            <a:ext cx="1990527" cy="289322"/>
          </a:xfrm>
          <a:prstGeom prst="rect">
            <a:avLst/>
          </a:prstGeom>
          <a:noFill/>
        </p:spPr>
        <p:txBody>
          <a:bodyPr wrap="none" rtlCol="0" anchor="t"/>
          <a:lstStyle/>
          <a:p>
            <a:pPr>
              <a:lnSpc>
                <a:spcPts val="2278"/>
              </a:lnSpc>
            </a:pPr>
            <a:r>
              <a:rPr lang="en-US" sz="1822" b="1" kern="0" spc="-55" dirty="0">
                <a:latin typeface="p22-mackinac-pro" pitchFamily="34" charset="0"/>
                <a:ea typeface="p22-mackinac-pro" pitchFamily="34" charset="0"/>
                <a:cs typeface="p22-mackinac-pro" pitchFamily="34" charset="0"/>
              </a:rPr>
              <a:t>Data Availability</a:t>
            </a:r>
            <a:endParaRPr lang="en-US" sz="1822" dirty="0"/>
          </a:p>
        </p:txBody>
      </p:sp>
      <p:sp>
        <p:nvSpPr>
          <p:cNvPr id="13" name="Text 7"/>
          <p:cNvSpPr/>
          <p:nvPr/>
        </p:nvSpPr>
        <p:spPr>
          <a:xfrm>
            <a:off x="6234807" y="2755801"/>
            <a:ext cx="1990527" cy="2369344"/>
          </a:xfrm>
          <a:prstGeom prst="rect">
            <a:avLst/>
          </a:prstGeom>
          <a:noFill/>
        </p:spPr>
        <p:txBody>
          <a:bodyPr wrap="square" rtlCol="0" anchor="t"/>
          <a:lstStyle/>
          <a:p>
            <a:pPr>
              <a:lnSpc>
                <a:spcPts val="2332"/>
              </a:lnSpc>
            </a:pPr>
            <a:r>
              <a:rPr lang="en-US" sz="1458" kern="0" spc="-29" dirty="0">
                <a:latin typeface="Inter" pitchFamily="34" charset="0"/>
                <a:ea typeface="Inter" pitchFamily="34" charset="0"/>
                <a:cs typeface="Inter" pitchFamily="34" charset="0"/>
              </a:rPr>
              <a:t>The quality and availability of data can significantly impact the performance of forecasting models, necessitating careful data curation and preprocessing.</a:t>
            </a:r>
            <a:endParaRPr lang="en-US" sz="1458" dirty="0"/>
          </a:p>
        </p:txBody>
      </p:sp>
      <p:pic>
        <p:nvPicPr>
          <p:cNvPr id="14" name="Image 4" descr="preencoded.png"/>
          <p:cNvPicPr>
            <a:picLocks noChangeAspect="1"/>
          </p:cNvPicPr>
          <p:nvPr/>
        </p:nvPicPr>
        <p:blipFill>
          <a:blip r:embed="rId6"/>
          <a:srcRect/>
          <a:stretch>
            <a:fillRect/>
          </a:stretch>
        </p:blipFill>
        <p:spPr>
          <a:xfrm>
            <a:off x="8503047" y="1800027"/>
            <a:ext cx="370284" cy="370284"/>
          </a:xfrm>
          <a:prstGeom prst="rect">
            <a:avLst/>
          </a:prstGeom>
        </p:spPr>
      </p:pic>
      <p:sp>
        <p:nvSpPr>
          <p:cNvPr id="15" name="Text 8"/>
          <p:cNvSpPr/>
          <p:nvPr/>
        </p:nvSpPr>
        <p:spPr>
          <a:xfrm>
            <a:off x="8503047" y="2355454"/>
            <a:ext cx="1990626" cy="578644"/>
          </a:xfrm>
          <a:prstGeom prst="rect">
            <a:avLst/>
          </a:prstGeom>
          <a:noFill/>
        </p:spPr>
        <p:txBody>
          <a:bodyPr wrap="square" rtlCol="0" anchor="t"/>
          <a:lstStyle/>
          <a:p>
            <a:pPr>
              <a:lnSpc>
                <a:spcPts val="2278"/>
              </a:lnSpc>
            </a:pPr>
            <a:r>
              <a:rPr lang="en-US" sz="1822" b="1" kern="0" spc="-55" dirty="0">
                <a:latin typeface="p22-mackinac-pro" pitchFamily="34" charset="0"/>
                <a:ea typeface="p22-mackinac-pro" pitchFamily="34" charset="0"/>
                <a:cs typeface="p22-mackinac-pro" pitchFamily="34" charset="0"/>
              </a:rPr>
              <a:t>Addressing Uncertainty</a:t>
            </a:r>
            <a:endParaRPr lang="en-US" sz="1822" dirty="0"/>
          </a:p>
        </p:txBody>
      </p:sp>
      <p:sp>
        <p:nvSpPr>
          <p:cNvPr id="16" name="Text 9"/>
          <p:cNvSpPr/>
          <p:nvPr/>
        </p:nvSpPr>
        <p:spPr>
          <a:xfrm>
            <a:off x="8503047" y="3045122"/>
            <a:ext cx="1990626" cy="2665512"/>
          </a:xfrm>
          <a:prstGeom prst="rect">
            <a:avLst/>
          </a:prstGeom>
          <a:noFill/>
        </p:spPr>
        <p:txBody>
          <a:bodyPr wrap="square" rtlCol="0" anchor="t"/>
          <a:lstStyle/>
          <a:p>
            <a:pPr>
              <a:lnSpc>
                <a:spcPts val="2332"/>
              </a:lnSpc>
            </a:pPr>
            <a:r>
              <a:rPr lang="en-US" sz="1458" kern="0" spc="-29" dirty="0">
                <a:latin typeface="Inter" pitchFamily="34" charset="0"/>
                <a:ea typeface="Inter" pitchFamily="34" charset="0"/>
                <a:cs typeface="Inter" pitchFamily="34" charset="0"/>
              </a:rPr>
              <a:t>Forecasting models must be designed to handle the inherent uncertainty in the gold market, providing not just point estimates but also quantifying the associated risks and confidence intervals.</a:t>
            </a:r>
            <a:endParaRPr lang="en-US" sz="1458"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p:cNvSpPr/>
          <p:nvPr/>
        </p:nvSpPr>
        <p:spPr>
          <a:xfrm>
            <a:off x="1859161" y="490736"/>
            <a:ext cx="7778948" cy="557411"/>
          </a:xfrm>
          <a:prstGeom prst="rect">
            <a:avLst/>
          </a:prstGeom>
          <a:noFill/>
        </p:spPr>
        <p:txBody>
          <a:bodyPr wrap="none" rtlCol="0" anchor="t"/>
          <a:lstStyle/>
          <a:p>
            <a:pPr>
              <a:lnSpc>
                <a:spcPts val="4390"/>
              </a:lnSpc>
            </a:pPr>
            <a:r>
              <a:rPr lang="en-US" sz="3512" b="1" kern="0" spc="-105" dirty="0">
                <a:solidFill>
                  <a:srgbClr val="A680FF"/>
                </a:solidFill>
                <a:latin typeface="p22-mackinac-pro" pitchFamily="34" charset="0"/>
                <a:ea typeface="p22-mackinac-pro" pitchFamily="34" charset="0"/>
                <a:cs typeface="p22-mackinac-pro" pitchFamily="34" charset="0"/>
              </a:rPr>
              <a:t>Applications of Gold Price Forecasting</a:t>
            </a:r>
            <a:endParaRPr lang="en-US" sz="3512" dirty="0"/>
          </a:p>
        </p:txBody>
      </p:sp>
      <p:pic>
        <p:nvPicPr>
          <p:cNvPr id="5" name="Image 1" descr="preencoded.png"/>
          <p:cNvPicPr>
            <a:picLocks noChangeAspect="1"/>
          </p:cNvPicPr>
          <p:nvPr/>
        </p:nvPicPr>
        <p:blipFill>
          <a:blip r:embed="rId3"/>
          <a:srcRect/>
          <a:stretch>
            <a:fillRect/>
          </a:stretch>
        </p:blipFill>
        <p:spPr>
          <a:xfrm>
            <a:off x="1859161" y="1404838"/>
            <a:ext cx="2118419" cy="713482"/>
          </a:xfrm>
          <a:prstGeom prst="rect">
            <a:avLst/>
          </a:prstGeom>
        </p:spPr>
      </p:pic>
      <p:sp>
        <p:nvSpPr>
          <p:cNvPr id="6" name="Text 2"/>
          <p:cNvSpPr/>
          <p:nvPr/>
        </p:nvSpPr>
        <p:spPr>
          <a:xfrm>
            <a:off x="2037457" y="2385814"/>
            <a:ext cx="1761828" cy="557213"/>
          </a:xfrm>
          <a:prstGeom prst="rect">
            <a:avLst/>
          </a:prstGeom>
          <a:noFill/>
        </p:spPr>
        <p:txBody>
          <a:bodyPr wrap="square" rtlCol="0" anchor="t"/>
          <a:lstStyle/>
          <a:p>
            <a:pPr>
              <a:lnSpc>
                <a:spcPts val="2195"/>
              </a:lnSpc>
            </a:pPr>
            <a:r>
              <a:rPr lang="en-US" sz="1756" b="1" kern="0" spc="-52" dirty="0">
                <a:latin typeface="p22-mackinac-pro" pitchFamily="34" charset="0"/>
                <a:ea typeface="p22-mackinac-pro" pitchFamily="34" charset="0"/>
                <a:cs typeface="p22-mackinac-pro" pitchFamily="34" charset="0"/>
              </a:rPr>
              <a:t>Investment Strategies</a:t>
            </a:r>
            <a:endParaRPr lang="en-US" sz="1756" dirty="0"/>
          </a:p>
        </p:txBody>
      </p:sp>
      <p:sp>
        <p:nvSpPr>
          <p:cNvPr id="7" name="Text 3"/>
          <p:cNvSpPr/>
          <p:nvPr/>
        </p:nvSpPr>
        <p:spPr>
          <a:xfrm>
            <a:off x="2037457" y="3049984"/>
            <a:ext cx="1761828" cy="2853532"/>
          </a:xfrm>
          <a:prstGeom prst="rect">
            <a:avLst/>
          </a:prstGeom>
          <a:noFill/>
        </p:spPr>
        <p:txBody>
          <a:bodyPr wrap="square" rtlCol="0" anchor="t"/>
          <a:lstStyle/>
          <a:p>
            <a:pPr>
              <a:lnSpc>
                <a:spcPts val="2247"/>
              </a:lnSpc>
            </a:pPr>
            <a:r>
              <a:rPr lang="en-US" sz="1405" kern="0" spc="-28" dirty="0">
                <a:latin typeface="Inter" pitchFamily="34" charset="0"/>
                <a:ea typeface="Inter" pitchFamily="34" charset="0"/>
                <a:cs typeface="Inter" pitchFamily="34" charset="0"/>
              </a:rPr>
              <a:t>Accurate gold price forecasts can help investors and portfolio managers develop more effective investment strategies, such as asset allocation, hedging, and diversification.</a:t>
            </a:r>
            <a:endParaRPr lang="en-US" sz="1405" dirty="0"/>
          </a:p>
        </p:txBody>
      </p:sp>
      <p:pic>
        <p:nvPicPr>
          <p:cNvPr id="8" name="Image 2" descr="preencoded.png"/>
          <p:cNvPicPr>
            <a:picLocks noChangeAspect="1"/>
          </p:cNvPicPr>
          <p:nvPr/>
        </p:nvPicPr>
        <p:blipFill>
          <a:blip r:embed="rId4"/>
          <a:srcRect/>
          <a:stretch>
            <a:fillRect/>
          </a:stretch>
        </p:blipFill>
        <p:spPr>
          <a:xfrm>
            <a:off x="3977581" y="1404838"/>
            <a:ext cx="2118419" cy="713482"/>
          </a:xfrm>
          <a:prstGeom prst="rect">
            <a:avLst/>
          </a:prstGeom>
        </p:spPr>
      </p:pic>
      <p:sp>
        <p:nvSpPr>
          <p:cNvPr id="9" name="Text 4"/>
          <p:cNvSpPr/>
          <p:nvPr/>
        </p:nvSpPr>
        <p:spPr>
          <a:xfrm>
            <a:off x="4155877" y="2385814"/>
            <a:ext cx="1761828" cy="557213"/>
          </a:xfrm>
          <a:prstGeom prst="rect">
            <a:avLst/>
          </a:prstGeom>
          <a:noFill/>
        </p:spPr>
        <p:txBody>
          <a:bodyPr wrap="square" rtlCol="0" anchor="t"/>
          <a:lstStyle/>
          <a:p>
            <a:pPr>
              <a:lnSpc>
                <a:spcPts val="2195"/>
              </a:lnSpc>
            </a:pPr>
            <a:r>
              <a:rPr lang="en-US" sz="1756" b="1" kern="0" spc="-52" dirty="0">
                <a:latin typeface="p22-mackinac-pro" pitchFamily="34" charset="0"/>
                <a:ea typeface="p22-mackinac-pro" pitchFamily="34" charset="0"/>
                <a:cs typeface="p22-mackinac-pro" pitchFamily="34" charset="0"/>
              </a:rPr>
              <a:t>Risk Management</a:t>
            </a:r>
            <a:endParaRPr lang="en-US" sz="1756" dirty="0"/>
          </a:p>
        </p:txBody>
      </p:sp>
      <p:sp>
        <p:nvSpPr>
          <p:cNvPr id="10" name="Text 5"/>
          <p:cNvSpPr/>
          <p:nvPr/>
        </p:nvSpPr>
        <p:spPr>
          <a:xfrm>
            <a:off x="4155877" y="3049985"/>
            <a:ext cx="1761828" cy="3138884"/>
          </a:xfrm>
          <a:prstGeom prst="rect">
            <a:avLst/>
          </a:prstGeom>
          <a:noFill/>
        </p:spPr>
        <p:txBody>
          <a:bodyPr wrap="square" rtlCol="0" anchor="t"/>
          <a:lstStyle/>
          <a:p>
            <a:pPr>
              <a:lnSpc>
                <a:spcPts val="2247"/>
              </a:lnSpc>
            </a:pPr>
            <a:r>
              <a:rPr lang="en-US" sz="1405" kern="0" spc="-28" dirty="0">
                <a:latin typeface="Inter" pitchFamily="34" charset="0"/>
                <a:ea typeface="Inter" pitchFamily="34" charset="0"/>
                <a:cs typeface="Inter" pitchFamily="34" charset="0"/>
              </a:rPr>
              <a:t>Forecasting models can provide valuable insights for risk management, enabling organizations to anticipate and mitigate the financial risks associated with gold price fluctuations.</a:t>
            </a:r>
            <a:endParaRPr lang="en-US" sz="1405" dirty="0"/>
          </a:p>
        </p:txBody>
      </p:sp>
      <p:pic>
        <p:nvPicPr>
          <p:cNvPr id="11" name="Image 3" descr="preencoded.png"/>
          <p:cNvPicPr>
            <a:picLocks noChangeAspect="1"/>
          </p:cNvPicPr>
          <p:nvPr/>
        </p:nvPicPr>
        <p:blipFill>
          <a:blip r:embed="rId5"/>
          <a:srcRect/>
          <a:stretch>
            <a:fillRect/>
          </a:stretch>
        </p:blipFill>
        <p:spPr>
          <a:xfrm>
            <a:off x="6096001" y="1404838"/>
            <a:ext cx="2118419" cy="713482"/>
          </a:xfrm>
          <a:prstGeom prst="rect">
            <a:avLst/>
          </a:prstGeom>
        </p:spPr>
      </p:pic>
      <p:sp>
        <p:nvSpPr>
          <p:cNvPr id="12" name="Text 6"/>
          <p:cNvSpPr/>
          <p:nvPr/>
        </p:nvSpPr>
        <p:spPr>
          <a:xfrm>
            <a:off x="6274296" y="2385814"/>
            <a:ext cx="1761828" cy="278607"/>
          </a:xfrm>
          <a:prstGeom prst="rect">
            <a:avLst/>
          </a:prstGeom>
          <a:noFill/>
        </p:spPr>
        <p:txBody>
          <a:bodyPr wrap="none" rtlCol="0" anchor="t"/>
          <a:lstStyle/>
          <a:p>
            <a:pPr>
              <a:lnSpc>
                <a:spcPts val="2195"/>
              </a:lnSpc>
            </a:pPr>
            <a:r>
              <a:rPr lang="en-US" sz="1756" b="1" kern="0" spc="-52" dirty="0">
                <a:latin typeface="p22-mackinac-pro" pitchFamily="34" charset="0"/>
                <a:ea typeface="p22-mackinac-pro" pitchFamily="34" charset="0"/>
                <a:cs typeface="p22-mackinac-pro" pitchFamily="34" charset="0"/>
              </a:rPr>
              <a:t>Policy Decisions</a:t>
            </a:r>
            <a:endParaRPr lang="en-US" sz="1756" dirty="0"/>
          </a:p>
        </p:txBody>
      </p:sp>
      <p:sp>
        <p:nvSpPr>
          <p:cNvPr id="13" name="Text 7"/>
          <p:cNvSpPr/>
          <p:nvPr/>
        </p:nvSpPr>
        <p:spPr>
          <a:xfrm>
            <a:off x="6274296" y="2771378"/>
            <a:ext cx="1761828" cy="2853532"/>
          </a:xfrm>
          <a:prstGeom prst="rect">
            <a:avLst/>
          </a:prstGeom>
          <a:noFill/>
        </p:spPr>
        <p:txBody>
          <a:bodyPr wrap="square" rtlCol="0" anchor="t"/>
          <a:lstStyle/>
          <a:p>
            <a:pPr>
              <a:lnSpc>
                <a:spcPts val="2247"/>
              </a:lnSpc>
            </a:pPr>
            <a:r>
              <a:rPr lang="en-US" sz="1405" kern="0" spc="-28" dirty="0">
                <a:latin typeface="Inter" pitchFamily="34" charset="0"/>
                <a:ea typeface="Inter" pitchFamily="34" charset="0"/>
                <a:cs typeface="Inter" pitchFamily="34" charset="0"/>
              </a:rPr>
              <a:t>Governments and central banks can leverage gold price forecasting to inform their policy decisions, such as adjusting foreign exchange reserves or implementing trade policies.</a:t>
            </a:r>
            <a:endParaRPr lang="en-US" sz="1405" dirty="0"/>
          </a:p>
        </p:txBody>
      </p:sp>
      <p:pic>
        <p:nvPicPr>
          <p:cNvPr id="14" name="Image 4" descr="preencoded.png"/>
          <p:cNvPicPr>
            <a:picLocks noChangeAspect="1"/>
          </p:cNvPicPr>
          <p:nvPr/>
        </p:nvPicPr>
        <p:blipFill>
          <a:blip r:embed="rId6"/>
          <a:srcRect/>
          <a:stretch>
            <a:fillRect/>
          </a:stretch>
        </p:blipFill>
        <p:spPr>
          <a:xfrm>
            <a:off x="8214420" y="1404838"/>
            <a:ext cx="2118419" cy="713482"/>
          </a:xfrm>
          <a:prstGeom prst="rect">
            <a:avLst/>
          </a:prstGeom>
        </p:spPr>
      </p:pic>
      <p:sp>
        <p:nvSpPr>
          <p:cNvPr id="15" name="Text 8"/>
          <p:cNvSpPr/>
          <p:nvPr/>
        </p:nvSpPr>
        <p:spPr>
          <a:xfrm>
            <a:off x="8392716" y="2385814"/>
            <a:ext cx="1761828" cy="557213"/>
          </a:xfrm>
          <a:prstGeom prst="rect">
            <a:avLst/>
          </a:prstGeom>
          <a:noFill/>
        </p:spPr>
        <p:txBody>
          <a:bodyPr wrap="square" rtlCol="0" anchor="t"/>
          <a:lstStyle/>
          <a:p>
            <a:pPr>
              <a:lnSpc>
                <a:spcPts val="2195"/>
              </a:lnSpc>
            </a:pPr>
            <a:r>
              <a:rPr lang="en-US" sz="1756" b="1" kern="0" spc="-52" dirty="0">
                <a:latin typeface="p22-mackinac-pro" pitchFamily="34" charset="0"/>
                <a:ea typeface="p22-mackinac-pro" pitchFamily="34" charset="0"/>
                <a:cs typeface="p22-mackinac-pro" pitchFamily="34" charset="0"/>
              </a:rPr>
              <a:t>Industry Planning</a:t>
            </a:r>
            <a:endParaRPr lang="en-US" sz="1756" dirty="0"/>
          </a:p>
        </p:txBody>
      </p:sp>
      <p:sp>
        <p:nvSpPr>
          <p:cNvPr id="16" name="Text 9"/>
          <p:cNvSpPr/>
          <p:nvPr/>
        </p:nvSpPr>
        <p:spPr>
          <a:xfrm>
            <a:off x="8392716" y="3049985"/>
            <a:ext cx="1761828" cy="3138884"/>
          </a:xfrm>
          <a:prstGeom prst="rect">
            <a:avLst/>
          </a:prstGeom>
          <a:noFill/>
        </p:spPr>
        <p:txBody>
          <a:bodyPr wrap="square" rtlCol="0" anchor="t"/>
          <a:lstStyle/>
          <a:p>
            <a:pPr>
              <a:lnSpc>
                <a:spcPts val="2247"/>
              </a:lnSpc>
            </a:pPr>
            <a:r>
              <a:rPr lang="en-US" sz="1405" kern="0" spc="-28" dirty="0">
                <a:latin typeface="Inter" pitchFamily="34" charset="0"/>
                <a:ea typeface="Inter" pitchFamily="34" charset="0"/>
                <a:cs typeface="Inter" pitchFamily="34" charset="0"/>
              </a:rPr>
              <a:t>Companies in the gold mining, refining, and jewelry industries can use forecasting models to optimize their operations, supply chains, and pricing strategies based on anticipated market conditions.</a:t>
            </a:r>
            <a:endParaRPr lang="en-US" sz="1405"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inal1">
            <a:hlinkClick r:id="" action="ppaction://media"/>
            <a:extLst>
              <a:ext uri="{FF2B5EF4-FFF2-40B4-BE49-F238E27FC236}">
                <a16:creationId xmlns:a16="http://schemas.microsoft.com/office/drawing/2014/main" id="{D3B369A3-CC3F-28F7-7C30-A9B240435BA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276" cy="6858000"/>
          </a:xfrm>
        </p:spPr>
      </p:pic>
    </p:spTree>
    <p:extLst>
      <p:ext uri="{BB962C8B-B14F-4D97-AF65-F5344CB8AC3E}">
        <p14:creationId xmlns:p14="http://schemas.microsoft.com/office/powerpoint/2010/main" val="1046218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8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1FF733-8D48-2A45-66AC-CDB6B796BF35}"/>
              </a:ext>
            </a:extLst>
          </p:cNvPr>
          <p:cNvSpPr>
            <a:spLocks noGrp="1"/>
          </p:cNvSpPr>
          <p:nvPr>
            <p:ph type="title"/>
          </p:nvPr>
        </p:nvSpPr>
        <p:spPr/>
        <p:txBody>
          <a:bodyPr/>
          <a:lstStyle/>
          <a:p>
            <a:r>
              <a:rPr lang="en-US" dirty="0"/>
              <a:t>The problems we got while doing the model !</a:t>
            </a:r>
          </a:p>
        </p:txBody>
      </p:sp>
      <p:sp>
        <p:nvSpPr>
          <p:cNvPr id="6" name="Content Placeholder 5">
            <a:extLst>
              <a:ext uri="{FF2B5EF4-FFF2-40B4-BE49-F238E27FC236}">
                <a16:creationId xmlns:a16="http://schemas.microsoft.com/office/drawing/2014/main" id="{A71EA386-F89C-ED13-9824-F0CE523B8414}"/>
              </a:ext>
            </a:extLst>
          </p:cNvPr>
          <p:cNvSpPr>
            <a:spLocks noGrp="1"/>
          </p:cNvSpPr>
          <p:nvPr>
            <p:ph idx="1"/>
          </p:nvPr>
        </p:nvSpPr>
        <p:spPr/>
        <p:txBody>
          <a:bodyPr>
            <a:normAutofit/>
          </a:bodyPr>
          <a:lstStyle/>
          <a:p>
            <a:pPr marL="514350" indent="-514350">
              <a:buFont typeface="+mj-lt"/>
              <a:buAutoNum type="arabicPeriod"/>
            </a:pPr>
            <a:r>
              <a:rPr lang="en-US" sz="1800" dirty="0"/>
              <a:t>First, we chose a data set that was provided by Haresh Sir for a specific reason: the data is correctly formatted and free of null values.</a:t>
            </a:r>
          </a:p>
          <a:p>
            <a:pPr marL="514350" indent="-514350">
              <a:buFont typeface="+mj-lt"/>
              <a:buAutoNum type="arabicPeriod"/>
            </a:pPr>
            <a:r>
              <a:rPr lang="en-US" sz="1800" dirty="0"/>
              <a:t>We selected the data and proceeded to the EDA section of the </a:t>
            </a:r>
            <a:r>
              <a:rPr lang="en-US" sz="1800" dirty="0" err="1"/>
              <a:t>eda</a:t>
            </a:r>
            <a:r>
              <a:rPr lang="en-US" sz="1800" dirty="0"/>
              <a:t>. After seeing the outliers in the box plot, we resampled the data and attempted treating the outliers using </a:t>
            </a:r>
            <a:r>
              <a:rPr lang="en-US" sz="1800" dirty="0" err="1"/>
              <a:t>arima</a:t>
            </a:r>
            <a:r>
              <a:rPr lang="en-US" sz="1800" dirty="0"/>
              <a:t>, IQR, Z-score, smoothing, backfill, and forward fill.</a:t>
            </a:r>
          </a:p>
          <a:p>
            <a:pPr marL="514350" indent="-514350">
              <a:buFont typeface="+mj-lt"/>
              <a:buAutoNum type="arabicPeriod"/>
            </a:pPr>
            <a:r>
              <a:rPr lang="en-US" sz="1800" dirty="0"/>
              <a:t>As part of the </a:t>
            </a:r>
            <a:r>
              <a:rPr lang="en-US" sz="1800" dirty="0" err="1"/>
              <a:t>eda</a:t>
            </a:r>
            <a:r>
              <a:rPr lang="en-US" sz="1800" dirty="0"/>
              <a:t>, we created a decomposition plot. From that plot, we were able to observe some seasonality and trend, thus we selected the Saima model.</a:t>
            </a:r>
          </a:p>
          <a:p>
            <a:pPr marL="514350" indent="-514350">
              <a:buFont typeface="+mj-lt"/>
              <a:buAutoNum type="arabicPeriod"/>
            </a:pPr>
            <a:r>
              <a:rPr lang="en-US" sz="1800" dirty="0"/>
              <a:t>model building: To get the optimal pdq values for our model building, we have performed a loop for the model building.</a:t>
            </a:r>
          </a:p>
          <a:p>
            <a:pPr marL="514350" indent="-514350">
              <a:buFont typeface="+mj-lt"/>
              <a:buAutoNum type="arabicPeriod"/>
            </a:pPr>
            <a:r>
              <a:rPr lang="en-US" sz="1800" dirty="0"/>
              <a:t>We have large </a:t>
            </a:r>
            <a:r>
              <a:rPr lang="en-US" sz="1800" dirty="0" err="1"/>
              <a:t>rmse</a:t>
            </a:r>
            <a:r>
              <a:rPr lang="en-US" sz="1800" dirty="0"/>
              <a:t> values in the model construction process, so we must proceed with the model evaluation.</a:t>
            </a:r>
          </a:p>
          <a:p>
            <a:pPr marL="514350" indent="-514350">
              <a:buFont typeface="+mj-lt"/>
              <a:buAutoNum type="arabicPeriod"/>
            </a:pPr>
            <a:r>
              <a:rPr lang="en-US" sz="1800" dirty="0"/>
              <a:t>To improve the model's </a:t>
            </a:r>
            <a:r>
              <a:rPr lang="en-US" sz="1800" dirty="0" err="1"/>
              <a:t>rmse</a:t>
            </a:r>
            <a:r>
              <a:rPr lang="en-US" sz="1800" dirty="0"/>
              <a:t> and accuracy, we used the Holts Winter approach during the evaluation process.</a:t>
            </a:r>
          </a:p>
          <a:p>
            <a:pPr marL="514350" indent="-514350">
              <a:buFont typeface="+mj-lt"/>
              <a:buAutoNum type="arabicPeriod"/>
            </a:pPr>
            <a:endParaRPr lang="en-US" sz="1800" dirty="0"/>
          </a:p>
          <a:p>
            <a:pPr marL="514350" indent="-514350">
              <a:buFont typeface="+mj-lt"/>
              <a:buAutoNum type="arabicPeriod"/>
            </a:pPr>
            <a:endParaRPr lang="en-US" sz="1800" dirty="0"/>
          </a:p>
          <a:p>
            <a:pPr marL="514350" indent="-514350">
              <a:buFont typeface="+mj-lt"/>
              <a:buAutoNum type="arabicPeriod"/>
            </a:pPr>
            <a:endParaRPr lang="en-US" sz="1800" dirty="0"/>
          </a:p>
          <a:p>
            <a:pPr marL="514350" indent="-514350">
              <a:buFont typeface="+mj-lt"/>
              <a:buAutoNum type="arabicPeriod"/>
            </a:pPr>
            <a:endParaRPr lang="en-US" sz="1800" dirty="0"/>
          </a:p>
          <a:p>
            <a:pPr marL="514350" indent="-514350">
              <a:buFont typeface="+mj-lt"/>
              <a:buAutoNum type="arabicPeriod"/>
            </a:pPr>
            <a:endParaRPr lang="en-US" sz="1800" dirty="0"/>
          </a:p>
          <a:p>
            <a:pPr marL="514350" indent="-514350">
              <a:buFont typeface="+mj-lt"/>
              <a:buAutoNum type="arabicPeriod"/>
            </a:pPr>
            <a:endParaRPr lang="en-US" sz="1800" dirty="0"/>
          </a:p>
          <a:p>
            <a:pPr marL="514350" indent="-514350">
              <a:buFont typeface="+mj-lt"/>
              <a:buAutoNum type="arabicPeriod"/>
            </a:pPr>
            <a:endParaRPr lang="en-US" sz="1800" dirty="0"/>
          </a:p>
          <a:p>
            <a:pPr marL="514350" indent="-514350">
              <a:buFont typeface="+mj-lt"/>
              <a:buAutoNum type="arabicPeriod"/>
            </a:pPr>
            <a:endParaRPr lang="en-US" sz="1800" dirty="0"/>
          </a:p>
        </p:txBody>
      </p:sp>
    </p:spTree>
    <p:extLst>
      <p:ext uri="{BB962C8B-B14F-4D97-AF65-F5344CB8AC3E}">
        <p14:creationId xmlns:p14="http://schemas.microsoft.com/office/powerpoint/2010/main" val="30492561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749E1A-229F-38BC-1683-8A4FD7EBF49D}"/>
              </a:ext>
            </a:extLst>
          </p:cNvPr>
          <p:cNvSpPr>
            <a:spLocks noGrp="1"/>
          </p:cNvSpPr>
          <p:nvPr>
            <p:ph idx="1"/>
          </p:nvPr>
        </p:nvSpPr>
        <p:spPr>
          <a:xfrm>
            <a:off x="838200" y="570757"/>
            <a:ext cx="10515600" cy="4351338"/>
          </a:xfrm>
        </p:spPr>
        <p:txBody>
          <a:bodyPr/>
          <a:lstStyle/>
          <a:p>
            <a:pPr marL="514350" indent="-514350">
              <a:buFont typeface="+mj-lt"/>
              <a:buAutoNum type="arabicPeriod" startAt="7"/>
            </a:pPr>
            <a:r>
              <a:rPr lang="en-US" sz="1800" dirty="0"/>
              <a:t>We have utilized the model for forecasting.</a:t>
            </a:r>
          </a:p>
          <a:p>
            <a:pPr marL="514350" indent="-514350">
              <a:buFont typeface="+mj-lt"/>
              <a:buAutoNum type="arabicPeriod" startAt="7"/>
            </a:pPr>
            <a:r>
              <a:rPr lang="en-US" sz="1800" dirty="0"/>
              <a:t>We encountered several difficulties during deployment, such as formatting errors that we handled incorrectly. As a result, we successfully corrected the codes and deployed the system.</a:t>
            </a:r>
          </a:p>
          <a:p>
            <a:pPr marL="514350" indent="-514350">
              <a:buFont typeface="+mj-lt"/>
              <a:buAutoNum type="arabicPeriod" startAt="7"/>
            </a:pPr>
            <a:r>
              <a:rPr lang="en-US" sz="1800" dirty="0"/>
              <a:t>Obtaining certain gold feature values for the model</a:t>
            </a:r>
          </a:p>
          <a:p>
            <a:pPr marL="514350" indent="-514350">
              <a:buFont typeface="+mj-lt"/>
              <a:buAutoNum type="arabicPeriod" startAt="7"/>
            </a:pPr>
            <a:endParaRPr lang="en-US" sz="1800" dirty="0"/>
          </a:p>
          <a:p>
            <a:endParaRPr lang="en-US" dirty="0"/>
          </a:p>
        </p:txBody>
      </p:sp>
      <p:sp>
        <p:nvSpPr>
          <p:cNvPr id="5" name="Rectangle 2">
            <a:extLst>
              <a:ext uri="{FF2B5EF4-FFF2-40B4-BE49-F238E27FC236}">
                <a16:creationId xmlns:a16="http://schemas.microsoft.com/office/drawing/2014/main" id="{D1230411-656B-D5F5-2447-FB9F1304B07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We have utilized the model for forecasting.</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04821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15C80-FA59-D8F9-D346-C35F99884A59}"/>
              </a:ext>
            </a:extLst>
          </p:cNvPr>
          <p:cNvSpPr>
            <a:spLocks noGrp="1"/>
          </p:cNvSpPr>
          <p:nvPr>
            <p:ph type="title"/>
          </p:nvPr>
        </p:nvSpPr>
        <p:spPr/>
        <p:txBody>
          <a:bodyPr/>
          <a:lstStyle/>
          <a:p>
            <a:r>
              <a:rPr lang="en-US" b="1" dirty="0"/>
              <a:t>Thank you</a:t>
            </a:r>
          </a:p>
        </p:txBody>
      </p:sp>
    </p:spTree>
    <p:extLst>
      <p:ext uri="{BB962C8B-B14F-4D97-AF65-F5344CB8AC3E}">
        <p14:creationId xmlns:p14="http://schemas.microsoft.com/office/powerpoint/2010/main" val="3009096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ACD7-452D-C4CA-280C-2ADAF15920D1}"/>
              </a:ext>
            </a:extLst>
          </p:cNvPr>
          <p:cNvSpPr>
            <a:spLocks noGrp="1"/>
          </p:cNvSpPr>
          <p:nvPr>
            <p:ph type="title"/>
          </p:nvPr>
        </p:nvSpPr>
        <p:spPr/>
        <p:txBody>
          <a:bodyPr/>
          <a:lstStyle/>
          <a:p>
            <a:r>
              <a:rPr lang="en-US" dirty="0"/>
              <a:t>AIM OF THIS PROJECT </a:t>
            </a:r>
          </a:p>
        </p:txBody>
      </p:sp>
      <p:sp>
        <p:nvSpPr>
          <p:cNvPr id="3" name="Content Placeholder 2">
            <a:extLst>
              <a:ext uri="{FF2B5EF4-FFF2-40B4-BE49-F238E27FC236}">
                <a16:creationId xmlns:a16="http://schemas.microsoft.com/office/drawing/2014/main" id="{69F4A734-D085-7A5F-6D72-7758B1DAFE8C}"/>
              </a:ext>
            </a:extLst>
          </p:cNvPr>
          <p:cNvSpPr>
            <a:spLocks noGrp="1"/>
          </p:cNvSpPr>
          <p:nvPr>
            <p:ph idx="1"/>
          </p:nvPr>
        </p:nvSpPr>
        <p:spPr/>
        <p:txBody>
          <a:bodyPr>
            <a:normAutofit/>
          </a:bodyPr>
          <a:lstStyle/>
          <a:p>
            <a:r>
              <a:rPr lang="en-US" dirty="0"/>
              <a:t>The main aim of this project is to predict the rate of the gold at earlier stage using machine forecasting. </a:t>
            </a:r>
          </a:p>
        </p:txBody>
      </p:sp>
    </p:spTree>
    <p:extLst>
      <p:ext uri="{BB962C8B-B14F-4D97-AF65-F5344CB8AC3E}">
        <p14:creationId xmlns:p14="http://schemas.microsoft.com/office/powerpoint/2010/main" val="1311465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0AF5E-BE15-78EA-315D-1DB9200E64E3}"/>
              </a:ext>
            </a:extLst>
          </p:cNvPr>
          <p:cNvSpPr>
            <a:spLocks noGrp="1"/>
          </p:cNvSpPr>
          <p:nvPr>
            <p:ph type="title"/>
          </p:nvPr>
        </p:nvSpPr>
        <p:spPr/>
        <p:txBody>
          <a:bodyPr/>
          <a:lstStyle/>
          <a:p>
            <a:r>
              <a:rPr lang="en-US" dirty="0"/>
              <a:t>ABSTRACT </a:t>
            </a:r>
          </a:p>
        </p:txBody>
      </p:sp>
      <p:sp>
        <p:nvSpPr>
          <p:cNvPr id="3" name="Content Placeholder 2">
            <a:extLst>
              <a:ext uri="{FF2B5EF4-FFF2-40B4-BE49-F238E27FC236}">
                <a16:creationId xmlns:a16="http://schemas.microsoft.com/office/drawing/2014/main" id="{E82EFE4D-E757-6EE3-1FCF-218183961A9E}"/>
              </a:ext>
            </a:extLst>
          </p:cNvPr>
          <p:cNvSpPr>
            <a:spLocks noGrp="1"/>
          </p:cNvSpPr>
          <p:nvPr>
            <p:ph idx="1"/>
          </p:nvPr>
        </p:nvSpPr>
        <p:spPr/>
        <p:txBody>
          <a:bodyPr>
            <a:normAutofit/>
          </a:bodyPr>
          <a:lstStyle/>
          <a:p>
            <a:r>
              <a:rPr lang="en-US" sz="2400" dirty="0"/>
              <a:t>The demand for gold never ends. The gold rate tend shows that gold is one of the best investment plans. So it is wise to predict the trend of the gold rate. Different statistical models can be used for suitable modeling and prediction of data. This project summarizes the idea of gold rate prediction using the forecasting. </a:t>
            </a:r>
          </a:p>
        </p:txBody>
      </p:sp>
    </p:spTree>
    <p:extLst>
      <p:ext uri="{BB962C8B-B14F-4D97-AF65-F5344CB8AC3E}">
        <p14:creationId xmlns:p14="http://schemas.microsoft.com/office/powerpoint/2010/main" val="514112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012E0-C736-40B3-8F63-D854B26E1546}"/>
              </a:ext>
            </a:extLst>
          </p:cNvPr>
          <p:cNvSpPr>
            <a:spLocks noGrp="1"/>
          </p:cNvSpPr>
          <p:nvPr>
            <p:ph type="title"/>
          </p:nvPr>
        </p:nvSpPr>
        <p:spPr/>
        <p:txBody>
          <a:bodyPr/>
          <a:lstStyle/>
          <a:p>
            <a:r>
              <a:rPr lang="en-US" dirty="0"/>
              <a:t>TIMELINE OF THE PROJECT </a:t>
            </a:r>
          </a:p>
        </p:txBody>
      </p:sp>
      <p:sp>
        <p:nvSpPr>
          <p:cNvPr id="3" name="Content Placeholder 2">
            <a:extLst>
              <a:ext uri="{FF2B5EF4-FFF2-40B4-BE49-F238E27FC236}">
                <a16:creationId xmlns:a16="http://schemas.microsoft.com/office/drawing/2014/main" id="{B9BE3CEB-4429-242E-DFCC-9C2A36A3C575}"/>
              </a:ext>
            </a:extLst>
          </p:cNvPr>
          <p:cNvSpPr>
            <a:spLocks noGrp="1"/>
          </p:cNvSpPr>
          <p:nvPr>
            <p:ph idx="1"/>
          </p:nvPr>
        </p:nvSpPr>
        <p:spPr/>
        <p:txBody>
          <a:bodyPr/>
          <a:lstStyle/>
          <a:p>
            <a:pPr marL="0" indent="0">
              <a:buNone/>
            </a:pPr>
            <a:r>
              <a:rPr lang="en-US" dirty="0"/>
              <a:t>We took 3 types of datasets and studied them thoroughly. Later we have done visualization part. Later from that datasets we have chosen one dataset and went to the EDA part. Next we are done with model building, model evolution, prediction, forecasting then finally with deployment. </a:t>
            </a:r>
          </a:p>
          <a:p>
            <a:pPr marL="0" indent="0">
              <a:buNone/>
            </a:pPr>
            <a:endParaRPr lang="en-US" dirty="0"/>
          </a:p>
        </p:txBody>
      </p:sp>
    </p:spTree>
    <p:extLst>
      <p:ext uri="{BB962C8B-B14F-4D97-AF65-F5344CB8AC3E}">
        <p14:creationId xmlns:p14="http://schemas.microsoft.com/office/powerpoint/2010/main" val="2540693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932FC-025B-BE3C-A881-DC56CA1C0389}"/>
              </a:ext>
            </a:extLst>
          </p:cNvPr>
          <p:cNvSpPr>
            <a:spLocks noGrp="1"/>
          </p:cNvSpPr>
          <p:nvPr>
            <p:ph type="title"/>
          </p:nvPr>
        </p:nvSpPr>
        <p:spPr/>
        <p:txBody>
          <a:bodyPr/>
          <a:lstStyle/>
          <a:p>
            <a:r>
              <a:rPr lang="en-IN" dirty="0"/>
              <a:t>PROJECT ARCITECTURE</a:t>
            </a:r>
          </a:p>
        </p:txBody>
      </p:sp>
      <p:sp>
        <p:nvSpPr>
          <p:cNvPr id="3" name="Content Placeholder 2">
            <a:extLst>
              <a:ext uri="{FF2B5EF4-FFF2-40B4-BE49-F238E27FC236}">
                <a16:creationId xmlns:a16="http://schemas.microsoft.com/office/drawing/2014/main" id="{951CDA48-4D78-8DF0-6C3B-23EBDEDD3362}"/>
              </a:ext>
            </a:extLst>
          </p:cNvPr>
          <p:cNvSpPr>
            <a:spLocks noGrp="1"/>
          </p:cNvSpPr>
          <p:nvPr>
            <p:ph idx="1"/>
          </p:nvPr>
        </p:nvSpPr>
        <p:spPr/>
        <p:txBody>
          <a:bodyPr/>
          <a:lstStyle/>
          <a:p>
            <a:r>
              <a:rPr lang="en-IN" dirty="0"/>
              <a:t>Dataset Collection</a:t>
            </a:r>
          </a:p>
          <a:p>
            <a:r>
              <a:rPr lang="en-IN" dirty="0"/>
              <a:t>Data cleaning</a:t>
            </a:r>
          </a:p>
          <a:p>
            <a:r>
              <a:rPr lang="en-IN" dirty="0"/>
              <a:t>EDA</a:t>
            </a:r>
          </a:p>
          <a:p>
            <a:r>
              <a:rPr lang="en-IN" dirty="0"/>
              <a:t>Model Building</a:t>
            </a:r>
          </a:p>
          <a:p>
            <a:r>
              <a:rPr lang="en-IN" dirty="0"/>
              <a:t>Model Evolution</a:t>
            </a:r>
          </a:p>
          <a:p>
            <a:r>
              <a:rPr lang="en-IN" dirty="0"/>
              <a:t>Prediction</a:t>
            </a:r>
          </a:p>
          <a:p>
            <a:r>
              <a:rPr lang="en-IN" dirty="0"/>
              <a:t>Forecasting</a:t>
            </a:r>
          </a:p>
          <a:p>
            <a:r>
              <a:rPr lang="en-IN" dirty="0"/>
              <a:t>Deployment</a:t>
            </a:r>
          </a:p>
        </p:txBody>
      </p:sp>
    </p:spTree>
    <p:extLst>
      <p:ext uri="{BB962C8B-B14F-4D97-AF65-F5344CB8AC3E}">
        <p14:creationId xmlns:p14="http://schemas.microsoft.com/office/powerpoint/2010/main" val="831645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6F92E-F6C5-DCAF-646B-B52E9535C61C}"/>
              </a:ext>
            </a:extLst>
          </p:cNvPr>
          <p:cNvSpPr>
            <a:spLocks noGrp="1"/>
          </p:cNvSpPr>
          <p:nvPr>
            <p:ph type="title"/>
          </p:nvPr>
        </p:nvSpPr>
        <p:spPr/>
        <p:txBody>
          <a:bodyPr/>
          <a:lstStyle/>
          <a:p>
            <a:r>
              <a:rPr lang="en-IN" dirty="0"/>
              <a:t>DATASET COLLECTION AND CLEANING</a:t>
            </a:r>
          </a:p>
        </p:txBody>
      </p:sp>
      <p:sp>
        <p:nvSpPr>
          <p:cNvPr id="3" name="Content Placeholder 2">
            <a:extLst>
              <a:ext uri="{FF2B5EF4-FFF2-40B4-BE49-F238E27FC236}">
                <a16:creationId xmlns:a16="http://schemas.microsoft.com/office/drawing/2014/main" id="{F5B26702-0CBE-0C94-4C9C-D518D4E2741A}"/>
              </a:ext>
            </a:extLst>
          </p:cNvPr>
          <p:cNvSpPr>
            <a:spLocks noGrp="1"/>
          </p:cNvSpPr>
          <p:nvPr>
            <p:ph idx="1"/>
          </p:nvPr>
        </p:nvSpPr>
        <p:spPr/>
        <p:txBody>
          <a:bodyPr/>
          <a:lstStyle/>
          <a:p>
            <a:r>
              <a:rPr lang="en-IN" dirty="0"/>
              <a:t>2182 rows and 2 columns</a:t>
            </a:r>
          </a:p>
          <a:p>
            <a:r>
              <a:rPr lang="en-IN" dirty="0"/>
              <a:t>Year range 01-01-2016 to 21-12-2021</a:t>
            </a:r>
          </a:p>
          <a:p>
            <a:r>
              <a:rPr lang="en-IN" dirty="0"/>
              <a:t>Unique Date 2182 Price 1876</a:t>
            </a:r>
          </a:p>
          <a:p>
            <a:r>
              <a:rPr lang="en-IN" dirty="0"/>
              <a:t>Datatypes :    </a:t>
            </a:r>
          </a:p>
          <a:p>
            <a:pPr marL="0" indent="0">
              <a:buNone/>
            </a:pPr>
            <a:r>
              <a:rPr lang="en-IN" dirty="0"/>
              <a:t>Date = Object</a:t>
            </a:r>
          </a:p>
          <a:p>
            <a:pPr marL="0" indent="0">
              <a:buNone/>
            </a:pPr>
            <a:r>
              <a:rPr lang="en-IN" dirty="0"/>
              <a:t>Price = Float64</a:t>
            </a:r>
          </a:p>
        </p:txBody>
      </p:sp>
    </p:spTree>
    <p:extLst>
      <p:ext uri="{BB962C8B-B14F-4D97-AF65-F5344CB8AC3E}">
        <p14:creationId xmlns:p14="http://schemas.microsoft.com/office/powerpoint/2010/main" val="3201734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030756-2E93-3D22-361F-4C39608BABE0}"/>
              </a:ext>
            </a:extLst>
          </p:cNvPr>
          <p:cNvSpPr>
            <a:spLocks noGrp="1"/>
          </p:cNvSpPr>
          <p:nvPr>
            <p:ph type="title"/>
          </p:nvPr>
        </p:nvSpPr>
        <p:spPr/>
        <p:txBody>
          <a:bodyPr/>
          <a:lstStyle/>
          <a:p>
            <a:r>
              <a:rPr lang="en-US" b="1" dirty="0"/>
              <a:t>EDA</a:t>
            </a:r>
          </a:p>
        </p:txBody>
      </p:sp>
      <p:sp>
        <p:nvSpPr>
          <p:cNvPr id="9" name="Rectangle 1">
            <a:extLst>
              <a:ext uri="{FF2B5EF4-FFF2-40B4-BE49-F238E27FC236}">
                <a16:creationId xmlns:a16="http://schemas.microsoft.com/office/drawing/2014/main" id="{89A235A9-7893-620F-312E-19543B46EC39}"/>
              </a:ext>
            </a:extLst>
          </p:cNvPr>
          <p:cNvSpPr>
            <a:spLocks noGrp="1" noChangeArrowheads="1"/>
          </p:cNvSpPr>
          <p:nvPr>
            <p:ph idx="1"/>
          </p:nvPr>
        </p:nvSpPr>
        <p:spPr bwMode="auto">
          <a:xfrm>
            <a:off x="4787224" y="797510"/>
            <a:ext cx="7056810"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sng" strike="noStrike" cap="none" normalizeH="0" baseline="0" dirty="0">
                <a:ln>
                  <a:noFill/>
                </a:ln>
                <a:solidFill>
                  <a:schemeClr val="tx1"/>
                </a:solidFill>
                <a:effectLst/>
                <a:latin typeface="Arial" panose="020B0604020202020204" pitchFamily="34" charset="0"/>
              </a:rPr>
              <a:t>Exploratory Data Analysis (EDA) </a:t>
            </a:r>
            <a:r>
              <a:rPr lang="en-US" altLang="en-US" sz="1400" u="sng" dirty="0">
                <a:latin typeface="Arial" panose="020B0604020202020204" pitchFamily="34" charset="0"/>
              </a:rPr>
              <a:t>.</a:t>
            </a:r>
            <a:endParaRPr kumimoji="0" lang="en-US" altLang="en-US" sz="1400" b="0" i="0" u="sng"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1. </a:t>
            </a:r>
            <a:r>
              <a:rPr kumimoji="0" lang="en-US" altLang="en-US" sz="1400" b="0" i="0" u="sng" strike="noStrike" cap="none" normalizeH="0" baseline="0" dirty="0">
                <a:ln>
                  <a:noFill/>
                </a:ln>
                <a:solidFill>
                  <a:schemeClr val="bg1"/>
                </a:solidFill>
                <a:effectLst/>
                <a:highlight>
                  <a:srgbClr val="808080"/>
                </a:highlight>
                <a:latin typeface="Arial" panose="020B0604020202020204" pitchFamily="34" charset="0"/>
              </a:rPr>
              <a:t>Initial Data Visualization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We started by visualizing the entire dataset to get a general understanding of the data’s characteristics.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2</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sng" strike="noStrike" cap="none" normalizeH="0" baseline="0" dirty="0">
                <a:ln>
                  <a:noFill/>
                </a:ln>
                <a:solidFill>
                  <a:schemeClr val="bg1"/>
                </a:solidFill>
                <a:effectLst/>
                <a:highlight>
                  <a:srgbClr val="808080"/>
                </a:highlight>
                <a:latin typeface="Arial" panose="020B0604020202020204" pitchFamily="34" charset="0"/>
              </a:rPr>
              <a:t>Data Resampling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The data was resampled on a yearly basis, and further visualizations were performed to identify trends and patterns specific to each year from 2016 to 2021.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3. </a:t>
            </a:r>
            <a:r>
              <a:rPr kumimoji="0" lang="en-US" altLang="en-US" sz="1400" b="0" i="0" u="sng" strike="noStrike" cap="none" normalizeH="0" baseline="0" dirty="0">
                <a:ln>
                  <a:noFill/>
                </a:ln>
                <a:solidFill>
                  <a:schemeClr val="bg1"/>
                </a:solidFill>
                <a:effectLst/>
                <a:highlight>
                  <a:srgbClr val="808080"/>
                </a:highlight>
                <a:latin typeface="Arial" panose="020B0604020202020204" pitchFamily="34" charset="0"/>
              </a:rPr>
              <a:t>Outlier Detection &amp; Treatment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We employed various methods for outlier detection. Detected outliers were treated using the backward fill method.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4. </a:t>
            </a:r>
            <a:r>
              <a:rPr kumimoji="0" lang="en-US" altLang="en-US" sz="1400" b="0" i="0" u="none" strike="noStrike" cap="none" normalizeH="0" baseline="0" dirty="0">
                <a:ln>
                  <a:noFill/>
                </a:ln>
                <a:solidFill>
                  <a:schemeClr val="bg1"/>
                </a:solidFill>
                <a:effectLst/>
                <a:highlight>
                  <a:srgbClr val="808080"/>
                </a:highlight>
                <a:latin typeface="Arial" panose="020B0604020202020204" pitchFamily="34" charset="0"/>
              </a:rPr>
              <a:t>Data Smoothing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To handle the outliers in the entire dataset, we applied a data smoothing technique. This helped in reducing the noise and revealing more clear patterns in the data.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5. </a:t>
            </a:r>
            <a:r>
              <a:rPr kumimoji="0" lang="en-US" altLang="en-US" sz="1400" b="0" i="0" u="none" strike="noStrike" cap="none" normalizeH="0" baseline="0" dirty="0">
                <a:ln>
                  <a:noFill/>
                </a:ln>
                <a:solidFill>
                  <a:schemeClr val="bg1"/>
                </a:solidFill>
                <a:effectLst/>
                <a:highlight>
                  <a:srgbClr val="808080"/>
                </a:highlight>
                <a:latin typeface="Arial" panose="020B0604020202020204" pitchFamily="34" charset="0"/>
              </a:rPr>
              <a:t>Dickey-Fuller Test </a:t>
            </a:r>
            <a:r>
              <a:rPr kumimoji="0" lang="en-US" altLang="en-US" sz="1400" b="0" i="0" u="none" strike="noStrike" cap="none" normalizeH="0" baseline="0" dirty="0">
                <a:ln>
                  <a:noFill/>
                </a:ln>
                <a:solidFill>
                  <a:schemeClr val="tx1"/>
                </a:solidFill>
                <a:effectLst/>
                <a:latin typeface="Arial" panose="020B0604020202020204" pitchFamily="34" charset="0"/>
              </a:rPr>
              <a:t>- Round 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We performed the Dickey-Fuller test to check the stationarity of the data. The initial p-value was 0.95, indicating that the data was non-stationary.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6. </a:t>
            </a:r>
            <a:r>
              <a:rPr kumimoji="0" lang="en-US" altLang="en-US" sz="1400" b="0" i="0" u="none" strike="noStrike" cap="none" normalizeH="0" baseline="0" dirty="0">
                <a:ln>
                  <a:noFill/>
                </a:ln>
                <a:solidFill>
                  <a:schemeClr val="bg1"/>
                </a:solidFill>
                <a:effectLst/>
                <a:highlight>
                  <a:srgbClr val="808080"/>
                </a:highlight>
                <a:latin typeface="Arial" panose="020B0604020202020204" pitchFamily="34" charset="0"/>
              </a:rPr>
              <a:t>ACF and PACF</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To make the data stationary, we applied </a:t>
            </a:r>
            <a:r>
              <a:rPr kumimoji="0" lang="en-US" altLang="en-US" sz="1400" b="0" i="0" u="none" strike="noStrike" cap="none" normalizeH="0" baseline="0" dirty="0" err="1">
                <a:ln>
                  <a:noFill/>
                </a:ln>
                <a:solidFill>
                  <a:schemeClr val="tx1"/>
                </a:solidFill>
                <a:effectLst/>
                <a:latin typeface="Arial" panose="020B0604020202020204" pitchFamily="34" charset="0"/>
              </a:rPr>
              <a:t>AutoCorrelation</a:t>
            </a:r>
            <a:r>
              <a:rPr kumimoji="0" lang="en-US" altLang="en-US" sz="1400" b="0" i="0" u="none" strike="noStrike" cap="none" normalizeH="0" baseline="0" dirty="0">
                <a:ln>
                  <a:noFill/>
                </a:ln>
                <a:solidFill>
                  <a:schemeClr val="tx1"/>
                </a:solidFill>
                <a:effectLst/>
                <a:latin typeface="Arial" panose="020B0604020202020204" pitchFamily="34" charset="0"/>
              </a:rPr>
              <a:t> Function (ACF) and Partial </a:t>
            </a:r>
            <a:r>
              <a:rPr kumimoji="0" lang="en-US" altLang="en-US" sz="1400" b="0" i="0" u="none" strike="noStrike" cap="none" normalizeH="0" baseline="0" dirty="0" err="1">
                <a:ln>
                  <a:noFill/>
                </a:ln>
                <a:solidFill>
                  <a:schemeClr val="tx1"/>
                </a:solidFill>
                <a:effectLst/>
                <a:latin typeface="Arial" panose="020B0604020202020204" pitchFamily="34" charset="0"/>
              </a:rPr>
              <a:t>AutoCorrelation</a:t>
            </a:r>
            <a:r>
              <a:rPr kumimoji="0" lang="en-US" altLang="en-US" sz="1400" b="0" i="0" u="none" strike="noStrike" cap="none" normalizeH="0" baseline="0" dirty="0">
                <a:ln>
                  <a:noFill/>
                </a:ln>
                <a:solidFill>
                  <a:schemeClr val="tx1"/>
                </a:solidFill>
                <a:effectLst/>
                <a:latin typeface="Arial" panose="020B0604020202020204" pitchFamily="34" charset="0"/>
              </a:rPr>
              <a:t> Function (PACF) techniques.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7. </a:t>
            </a:r>
            <a:r>
              <a:rPr kumimoji="0" lang="en-US" altLang="en-US" sz="1400" b="0" i="0" u="none" strike="noStrike" cap="none" normalizeH="0" baseline="0" dirty="0">
                <a:ln>
                  <a:noFill/>
                </a:ln>
                <a:solidFill>
                  <a:schemeClr val="bg1"/>
                </a:solidFill>
                <a:effectLst/>
                <a:highlight>
                  <a:srgbClr val="808080"/>
                </a:highlight>
                <a:latin typeface="Arial" panose="020B0604020202020204" pitchFamily="34" charset="0"/>
              </a:rPr>
              <a:t>Dickey-Fuller Test </a:t>
            </a:r>
            <a:r>
              <a:rPr kumimoji="0" lang="en-US" altLang="en-US" sz="1400" b="0" i="0" u="none" strike="noStrike" cap="none" normalizeH="0" baseline="0" dirty="0">
                <a:ln>
                  <a:noFill/>
                </a:ln>
                <a:solidFill>
                  <a:schemeClr val="tx1"/>
                </a:solidFill>
                <a:effectLst/>
                <a:latin typeface="Arial" panose="020B0604020202020204" pitchFamily="34" charset="0"/>
              </a:rPr>
              <a:t>- Round 2</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We performed the Dickey-Fuller test again. This time, the p-value was 0.000, indicating that our data had become stationary.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8" name="Text Placeholder 7">
            <a:extLst>
              <a:ext uri="{FF2B5EF4-FFF2-40B4-BE49-F238E27FC236}">
                <a16:creationId xmlns:a16="http://schemas.microsoft.com/office/drawing/2014/main" id="{A1D6244B-88A9-4A23-818E-0711536180FF}"/>
              </a:ext>
            </a:extLst>
          </p:cNvPr>
          <p:cNvSpPr>
            <a:spLocks noGrp="1"/>
          </p:cNvSpPr>
          <p:nvPr>
            <p:ph type="body" sz="half" idx="2"/>
          </p:nvPr>
        </p:nvSpPr>
        <p:spPr/>
        <p:txBody>
          <a:bodyPr/>
          <a:lstStyle/>
          <a:p>
            <a:r>
              <a:rPr lang="en-US" dirty="0"/>
              <a:t>Exploratory Data Analysis (EDA) is a method used to </a:t>
            </a:r>
            <a:r>
              <a:rPr lang="en-US" u="sng" dirty="0"/>
              <a:t>study and explore </a:t>
            </a:r>
            <a:r>
              <a:rPr lang="en-US" dirty="0"/>
              <a:t>datasets to understand their main characteristics, discover patterns, </a:t>
            </a:r>
            <a:r>
              <a:rPr lang="en-US" u="sng" dirty="0"/>
              <a:t>locate outliers</a:t>
            </a:r>
            <a:r>
              <a:rPr lang="en-US" dirty="0"/>
              <a:t> and identify relationships between variables. EDA is usually carried out as a preliminary step before undertaking more formal statistical </a:t>
            </a:r>
            <a:r>
              <a:rPr lang="en-US" u="sng" dirty="0"/>
              <a:t>analyses or modeling</a:t>
            </a:r>
          </a:p>
        </p:txBody>
      </p:sp>
      <p:grpSp>
        <p:nvGrpSpPr>
          <p:cNvPr id="2" name="Group 1">
            <a:extLst>
              <a:ext uri="{FF2B5EF4-FFF2-40B4-BE49-F238E27FC236}">
                <a16:creationId xmlns:a16="http://schemas.microsoft.com/office/drawing/2014/main" id="{0FD8239B-14DE-4BBF-8081-E066C1729A8E}"/>
              </a:ext>
            </a:extLst>
          </p:cNvPr>
          <p:cNvGrpSpPr/>
          <p:nvPr/>
        </p:nvGrpSpPr>
        <p:grpSpPr>
          <a:xfrm>
            <a:off x="217219" y="6242309"/>
            <a:ext cx="549470" cy="538322"/>
            <a:chOff x="3691593" y="2626467"/>
            <a:chExt cx="371171" cy="363641"/>
          </a:xfrm>
          <a:effectLst>
            <a:glow rad="127000">
              <a:schemeClr val="accent1">
                <a:alpha val="37000"/>
              </a:schemeClr>
            </a:glow>
          </a:effectLst>
        </p:grpSpPr>
        <p:sp>
          <p:nvSpPr>
            <p:cNvPr id="3" name="Oval 2">
              <a:extLst>
                <a:ext uri="{FF2B5EF4-FFF2-40B4-BE49-F238E27FC236}">
                  <a16:creationId xmlns:a16="http://schemas.microsoft.com/office/drawing/2014/main" id="{23A0F255-5461-16D4-30B7-2A65FB836C71}"/>
                </a:ext>
              </a:extLst>
            </p:cNvPr>
            <p:cNvSpPr/>
            <p:nvPr/>
          </p:nvSpPr>
          <p:spPr>
            <a:xfrm>
              <a:off x="3691593" y="2626467"/>
              <a:ext cx="371171" cy="363641"/>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894E5F99-C355-935C-C78D-D8275D66399C}"/>
                </a:ext>
              </a:extLst>
            </p:cNvPr>
            <p:cNvSpPr/>
            <p:nvPr/>
          </p:nvSpPr>
          <p:spPr>
            <a:xfrm>
              <a:off x="3741089" y="2689304"/>
              <a:ext cx="255428" cy="237965"/>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solidFill>
                <a:schemeClr val="accent3">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94EC4A59-F409-F17B-CEA8-3A30A4E4432B}"/>
              </a:ext>
            </a:extLst>
          </p:cNvPr>
          <p:cNvGrpSpPr/>
          <p:nvPr/>
        </p:nvGrpSpPr>
        <p:grpSpPr>
          <a:xfrm>
            <a:off x="1230496" y="6324120"/>
            <a:ext cx="371171" cy="363641"/>
            <a:chOff x="3691593" y="2626467"/>
            <a:chExt cx="371171" cy="363641"/>
          </a:xfrm>
          <a:effectLst>
            <a:glow rad="127000">
              <a:schemeClr val="accent1">
                <a:alpha val="37000"/>
              </a:schemeClr>
            </a:glow>
          </a:effectLst>
        </p:grpSpPr>
        <p:sp>
          <p:nvSpPr>
            <p:cNvPr id="7" name="Oval 6">
              <a:extLst>
                <a:ext uri="{FF2B5EF4-FFF2-40B4-BE49-F238E27FC236}">
                  <a16:creationId xmlns:a16="http://schemas.microsoft.com/office/drawing/2014/main" id="{20CBCF7C-541F-D601-F5E7-E3A4B5300FB0}"/>
                </a:ext>
              </a:extLst>
            </p:cNvPr>
            <p:cNvSpPr/>
            <p:nvPr/>
          </p:nvSpPr>
          <p:spPr>
            <a:xfrm>
              <a:off x="3691593" y="2626467"/>
              <a:ext cx="371171" cy="363641"/>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A28D69D-B46E-3D83-1171-562DDE812155}"/>
                </a:ext>
              </a:extLst>
            </p:cNvPr>
            <p:cNvSpPr/>
            <p:nvPr/>
          </p:nvSpPr>
          <p:spPr>
            <a:xfrm>
              <a:off x="3741089" y="2689304"/>
              <a:ext cx="255428" cy="237965"/>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solidFill>
                <a:schemeClr val="accent3">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AC673486-AE36-72BC-111B-5F77E8216EFC}"/>
              </a:ext>
            </a:extLst>
          </p:cNvPr>
          <p:cNvGrpSpPr/>
          <p:nvPr/>
        </p:nvGrpSpPr>
        <p:grpSpPr>
          <a:xfrm>
            <a:off x="217219" y="5505347"/>
            <a:ext cx="371171" cy="363641"/>
            <a:chOff x="3691593" y="2626467"/>
            <a:chExt cx="371171" cy="363641"/>
          </a:xfrm>
          <a:effectLst>
            <a:glow rad="127000">
              <a:schemeClr val="accent1">
                <a:alpha val="37000"/>
              </a:schemeClr>
            </a:glow>
          </a:effectLst>
        </p:grpSpPr>
        <p:sp>
          <p:nvSpPr>
            <p:cNvPr id="12" name="Oval 11">
              <a:extLst>
                <a:ext uri="{FF2B5EF4-FFF2-40B4-BE49-F238E27FC236}">
                  <a16:creationId xmlns:a16="http://schemas.microsoft.com/office/drawing/2014/main" id="{9780C1E7-4752-D8F9-C4B5-60A135359058}"/>
                </a:ext>
              </a:extLst>
            </p:cNvPr>
            <p:cNvSpPr/>
            <p:nvPr/>
          </p:nvSpPr>
          <p:spPr>
            <a:xfrm>
              <a:off x="3691593" y="2626467"/>
              <a:ext cx="371171" cy="363641"/>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1304C59-6306-6B90-36AE-3249FDB4E4FB}"/>
                </a:ext>
              </a:extLst>
            </p:cNvPr>
            <p:cNvSpPr/>
            <p:nvPr/>
          </p:nvSpPr>
          <p:spPr>
            <a:xfrm>
              <a:off x="3741089" y="2689304"/>
              <a:ext cx="255428" cy="237965"/>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solidFill>
                <a:schemeClr val="accent3">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C273F0B4-5D1B-EA71-7368-32A9FC7BAD02}"/>
              </a:ext>
            </a:extLst>
          </p:cNvPr>
          <p:cNvGrpSpPr/>
          <p:nvPr/>
        </p:nvGrpSpPr>
        <p:grpSpPr>
          <a:xfrm>
            <a:off x="588390" y="1033564"/>
            <a:ext cx="2101174" cy="2101174"/>
            <a:chOff x="588390" y="1033564"/>
            <a:chExt cx="2101174" cy="2101174"/>
          </a:xfrm>
        </p:grpSpPr>
        <p:cxnSp>
          <p:nvCxnSpPr>
            <p:cNvPr id="15" name="Straight Connector 14">
              <a:extLst>
                <a:ext uri="{FF2B5EF4-FFF2-40B4-BE49-F238E27FC236}">
                  <a16:creationId xmlns:a16="http://schemas.microsoft.com/office/drawing/2014/main" id="{77155E13-E46B-0EAB-C6EB-9770A9B67D4A}"/>
                </a:ext>
              </a:extLst>
            </p:cNvPr>
            <p:cNvCxnSpPr/>
            <p:nvPr/>
          </p:nvCxnSpPr>
          <p:spPr>
            <a:xfrm>
              <a:off x="881908" y="1033564"/>
              <a:ext cx="0" cy="2101174"/>
            </a:xfrm>
            <a:prstGeom prst="line">
              <a:avLst/>
            </a:prstGeom>
            <a:ln w="3810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E175063-BCCD-4E92-CB8B-A6DEBB406796}"/>
                </a:ext>
              </a:extLst>
            </p:cNvPr>
            <p:cNvCxnSpPr>
              <a:cxnSpLocks/>
            </p:cNvCxnSpPr>
            <p:nvPr/>
          </p:nvCxnSpPr>
          <p:spPr>
            <a:xfrm rot="5400000">
              <a:off x="1638977" y="913788"/>
              <a:ext cx="0" cy="2101174"/>
            </a:xfrm>
            <a:prstGeom prst="line">
              <a:avLst/>
            </a:prstGeom>
            <a:ln w="38100"/>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004689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3EE1C40B-4FB0-D2FB-DDF8-060968CB4B76}"/>
              </a:ext>
            </a:extLst>
          </p:cNvPr>
          <p:cNvGrpSpPr/>
          <p:nvPr/>
        </p:nvGrpSpPr>
        <p:grpSpPr>
          <a:xfrm>
            <a:off x="4916851" y="601913"/>
            <a:ext cx="2393005" cy="758758"/>
            <a:chOff x="233463" y="126459"/>
            <a:chExt cx="2393005" cy="758758"/>
          </a:xfrm>
        </p:grpSpPr>
        <p:sp>
          <p:nvSpPr>
            <p:cNvPr id="6" name="Rectangle: Rounded Corners 5">
              <a:extLst>
                <a:ext uri="{FF2B5EF4-FFF2-40B4-BE49-F238E27FC236}">
                  <a16:creationId xmlns:a16="http://schemas.microsoft.com/office/drawing/2014/main" id="{89E39CBC-73AE-A6E8-E213-57A0A249234E}"/>
                </a:ext>
              </a:extLst>
            </p:cNvPr>
            <p:cNvSpPr/>
            <p:nvPr/>
          </p:nvSpPr>
          <p:spPr>
            <a:xfrm>
              <a:off x="233463" y="126459"/>
              <a:ext cx="2393005" cy="758758"/>
            </a:xfrm>
            <a:prstGeom prst="roundRect">
              <a:avLst/>
            </a:prstGeom>
            <a:noFill/>
            <a:ln w="19050">
              <a:solidFill>
                <a:schemeClr val="bg2">
                  <a:lumMod val="10000"/>
                </a:schemeClr>
              </a:solidFill>
              <a:prstDash val="lgDashDot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Rectangle: Rounded Corners 6">
              <a:extLst>
                <a:ext uri="{FF2B5EF4-FFF2-40B4-BE49-F238E27FC236}">
                  <a16:creationId xmlns:a16="http://schemas.microsoft.com/office/drawing/2014/main" id="{4ACECC55-E6B3-D868-B6D1-DAC7950D6CD3}"/>
                </a:ext>
              </a:extLst>
            </p:cNvPr>
            <p:cNvSpPr/>
            <p:nvPr/>
          </p:nvSpPr>
          <p:spPr>
            <a:xfrm>
              <a:off x="316147" y="175098"/>
              <a:ext cx="2227635" cy="671209"/>
            </a:xfrm>
            <a:prstGeom prst="roundRect">
              <a:avLst/>
            </a:prstGeom>
            <a:no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8" name="TextBox 7">
              <a:extLst>
                <a:ext uri="{FF2B5EF4-FFF2-40B4-BE49-F238E27FC236}">
                  <a16:creationId xmlns:a16="http://schemas.microsoft.com/office/drawing/2014/main" id="{D0A084DF-E506-0B20-39E4-49302CC5E20E}"/>
                </a:ext>
              </a:extLst>
            </p:cNvPr>
            <p:cNvSpPr txBox="1"/>
            <p:nvPr/>
          </p:nvSpPr>
          <p:spPr>
            <a:xfrm>
              <a:off x="603114" y="341266"/>
              <a:ext cx="1634246" cy="369332"/>
            </a:xfrm>
            <a:prstGeom prst="rect">
              <a:avLst/>
            </a:prstGeom>
            <a:noFill/>
          </p:spPr>
          <p:txBody>
            <a:bodyPr wrap="square" rtlCol="0">
              <a:spAutoFit/>
            </a:bodyPr>
            <a:lstStyle/>
            <a:p>
              <a:pPr algn="ctr"/>
              <a:r>
                <a:rPr lang="en-US" dirty="0"/>
                <a:t>EDA</a:t>
              </a:r>
            </a:p>
          </p:txBody>
        </p:sp>
        <p:sp>
          <p:nvSpPr>
            <p:cNvPr id="13" name="Oval 12">
              <a:extLst>
                <a:ext uri="{FF2B5EF4-FFF2-40B4-BE49-F238E27FC236}">
                  <a16:creationId xmlns:a16="http://schemas.microsoft.com/office/drawing/2014/main" id="{25CBDAEF-C5A4-FBA0-CEAA-CBE7A21AEE72}"/>
                </a:ext>
              </a:extLst>
            </p:cNvPr>
            <p:cNvSpPr/>
            <p:nvPr/>
          </p:nvSpPr>
          <p:spPr>
            <a:xfrm>
              <a:off x="1352143" y="627434"/>
              <a:ext cx="68094" cy="6841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FE303F0B-B969-C89A-6BE7-11815CC3D7DC}"/>
              </a:ext>
            </a:extLst>
          </p:cNvPr>
          <p:cNvPicPr>
            <a:picLocks noChangeAspect="1"/>
          </p:cNvPicPr>
          <p:nvPr/>
        </p:nvPicPr>
        <p:blipFill>
          <a:blip r:embed="rId2">
            <a:alphaModFix amt="34000"/>
            <a:extLst>
              <a:ext uri="{28A0092B-C50C-407E-A947-70E740481C1C}">
                <a14:useLocalDpi xmlns:a14="http://schemas.microsoft.com/office/drawing/2010/main" val="0"/>
              </a:ext>
            </a:extLst>
          </a:blip>
          <a:stretch>
            <a:fillRect/>
          </a:stretch>
        </p:blipFill>
        <p:spPr>
          <a:xfrm rot="4522761" flipV="1">
            <a:off x="5007472" y="1416014"/>
            <a:ext cx="1676792" cy="1453678"/>
          </a:xfrm>
          <a:prstGeom prst="rect">
            <a:avLst/>
          </a:prstGeom>
        </p:spPr>
      </p:pic>
      <p:grpSp>
        <p:nvGrpSpPr>
          <p:cNvPr id="37" name="Group 36">
            <a:extLst>
              <a:ext uri="{FF2B5EF4-FFF2-40B4-BE49-F238E27FC236}">
                <a16:creationId xmlns:a16="http://schemas.microsoft.com/office/drawing/2014/main" id="{920A8D20-853C-A39B-142B-40D3E59B327E}"/>
              </a:ext>
            </a:extLst>
          </p:cNvPr>
          <p:cNvGrpSpPr/>
          <p:nvPr/>
        </p:nvGrpSpPr>
        <p:grpSpPr>
          <a:xfrm>
            <a:off x="4670517" y="3105020"/>
            <a:ext cx="2229113" cy="1852800"/>
            <a:chOff x="-69574" y="2582695"/>
            <a:chExt cx="2229113" cy="1852800"/>
          </a:xfrm>
        </p:grpSpPr>
        <p:sp>
          <p:nvSpPr>
            <p:cNvPr id="4" name="Oval 3">
              <a:extLst>
                <a:ext uri="{FF2B5EF4-FFF2-40B4-BE49-F238E27FC236}">
                  <a16:creationId xmlns:a16="http://schemas.microsoft.com/office/drawing/2014/main" id="{FD956FB6-6F7C-10D3-6A17-9395A796825B}"/>
                </a:ext>
              </a:extLst>
            </p:cNvPr>
            <p:cNvSpPr/>
            <p:nvPr/>
          </p:nvSpPr>
          <p:spPr>
            <a:xfrm>
              <a:off x="77821" y="2582695"/>
              <a:ext cx="1517514" cy="1400782"/>
            </a:xfrm>
            <a:prstGeom prst="ellipse">
              <a:avLst/>
            </a:prstGeom>
            <a:noFill/>
            <a:ln w="57150">
              <a:solidFill>
                <a:schemeClr val="accent2">
                  <a:lumMod val="50000"/>
                </a:schemeClr>
              </a:solidFill>
              <a:extLst>
                <a:ext uri="{C807C97D-BFC1-408E-A445-0C87EB9F89A2}">
                  <ask:lineSketchStyleProps xmlns:ask="http://schemas.microsoft.com/office/drawing/2018/sketchyshapes" sd="2650216993">
                    <a:custGeom>
                      <a:avLst/>
                      <a:gdLst>
                        <a:gd name="connsiteX0" fmla="*/ 0 w 1517514"/>
                        <a:gd name="connsiteY0" fmla="*/ 700391 h 1400782"/>
                        <a:gd name="connsiteX1" fmla="*/ 758757 w 1517514"/>
                        <a:gd name="connsiteY1" fmla="*/ 0 h 1400782"/>
                        <a:gd name="connsiteX2" fmla="*/ 1517514 w 1517514"/>
                        <a:gd name="connsiteY2" fmla="*/ 700391 h 1400782"/>
                        <a:gd name="connsiteX3" fmla="*/ 758757 w 1517514"/>
                        <a:gd name="connsiteY3" fmla="*/ 1400782 h 1400782"/>
                        <a:gd name="connsiteX4" fmla="*/ 0 w 1517514"/>
                        <a:gd name="connsiteY4" fmla="*/ 700391 h 1400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14" h="1400782" extrusionOk="0">
                          <a:moveTo>
                            <a:pt x="0" y="700391"/>
                          </a:moveTo>
                          <a:cubicBezTo>
                            <a:pt x="-64066" y="316316"/>
                            <a:pt x="364622" y="24496"/>
                            <a:pt x="758757" y="0"/>
                          </a:cubicBezTo>
                          <a:cubicBezTo>
                            <a:pt x="1200006" y="45561"/>
                            <a:pt x="1519310" y="368381"/>
                            <a:pt x="1517514" y="700391"/>
                          </a:cubicBezTo>
                          <a:cubicBezTo>
                            <a:pt x="1498553" y="1058600"/>
                            <a:pt x="1189932" y="1415443"/>
                            <a:pt x="758757" y="1400782"/>
                          </a:cubicBezTo>
                          <a:cubicBezTo>
                            <a:pt x="359708" y="1326385"/>
                            <a:pt x="15007" y="1115186"/>
                            <a:pt x="0" y="700391"/>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1AF9248-E339-0FEA-CE22-A21461931D72}"/>
                </a:ext>
              </a:extLst>
            </p:cNvPr>
            <p:cNvSpPr/>
            <p:nvPr/>
          </p:nvSpPr>
          <p:spPr>
            <a:xfrm>
              <a:off x="165369" y="2665381"/>
              <a:ext cx="1342418" cy="1235410"/>
            </a:xfrm>
            <a:prstGeom prst="ellipse">
              <a:avLst/>
            </a:prstGeom>
            <a:noFill/>
            <a:ln w="28575">
              <a:solidFill>
                <a:schemeClr val="accent2">
                  <a:lumMod val="60000"/>
                  <a:lumOff val="40000"/>
                </a:schemeClr>
              </a:solidFill>
              <a:prstDash val="solid"/>
              <a:extLst>
                <a:ext uri="{C807C97D-BFC1-408E-A445-0C87EB9F89A2}">
                  <ask:lineSketchStyleProps xmlns:ask="http://schemas.microsoft.com/office/drawing/2018/sketchyshapes" sd="2650216993">
                    <a:custGeom>
                      <a:avLst/>
                      <a:gdLst>
                        <a:gd name="connsiteX0" fmla="*/ 0 w 1517514"/>
                        <a:gd name="connsiteY0" fmla="*/ 700391 h 1400782"/>
                        <a:gd name="connsiteX1" fmla="*/ 758757 w 1517514"/>
                        <a:gd name="connsiteY1" fmla="*/ 0 h 1400782"/>
                        <a:gd name="connsiteX2" fmla="*/ 1517514 w 1517514"/>
                        <a:gd name="connsiteY2" fmla="*/ 700391 h 1400782"/>
                        <a:gd name="connsiteX3" fmla="*/ 758757 w 1517514"/>
                        <a:gd name="connsiteY3" fmla="*/ 1400782 h 1400782"/>
                        <a:gd name="connsiteX4" fmla="*/ 0 w 1517514"/>
                        <a:gd name="connsiteY4" fmla="*/ 700391 h 1400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14" h="1400782" extrusionOk="0">
                          <a:moveTo>
                            <a:pt x="0" y="700391"/>
                          </a:moveTo>
                          <a:cubicBezTo>
                            <a:pt x="-64066" y="316316"/>
                            <a:pt x="364622" y="24496"/>
                            <a:pt x="758757" y="0"/>
                          </a:cubicBezTo>
                          <a:cubicBezTo>
                            <a:pt x="1200006" y="45561"/>
                            <a:pt x="1519310" y="368381"/>
                            <a:pt x="1517514" y="700391"/>
                          </a:cubicBezTo>
                          <a:cubicBezTo>
                            <a:pt x="1498553" y="1058600"/>
                            <a:pt x="1189932" y="1415443"/>
                            <a:pt x="758757" y="1400782"/>
                          </a:cubicBezTo>
                          <a:cubicBezTo>
                            <a:pt x="359708" y="1326385"/>
                            <a:pt x="15007" y="1115186"/>
                            <a:pt x="0" y="700391"/>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DFDFBFE4-7584-E5D8-B0FB-CE67272A92B9}"/>
                </a:ext>
              </a:extLst>
            </p:cNvPr>
            <p:cNvCxnSpPr/>
            <p:nvPr/>
          </p:nvCxnSpPr>
          <p:spPr>
            <a:xfrm>
              <a:off x="0" y="4435495"/>
              <a:ext cx="2159539" cy="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4DD1F4F-9E05-0A50-ACF3-B74B05058A23}"/>
                </a:ext>
              </a:extLst>
            </p:cNvPr>
            <p:cNvSpPr txBox="1"/>
            <p:nvPr/>
          </p:nvSpPr>
          <p:spPr>
            <a:xfrm>
              <a:off x="-69574" y="4066163"/>
              <a:ext cx="2081718" cy="369332"/>
            </a:xfrm>
            <a:prstGeom prst="rect">
              <a:avLst/>
            </a:prstGeom>
            <a:noFill/>
          </p:spPr>
          <p:txBody>
            <a:bodyPr wrap="square" rtlCol="0">
              <a:spAutoFit/>
            </a:bodyPr>
            <a:lstStyle/>
            <a:p>
              <a:pPr algn="ctr"/>
              <a:r>
                <a:rPr lang="en-US" dirty="0">
                  <a:solidFill>
                    <a:schemeClr val="accent2">
                      <a:lumMod val="75000"/>
                    </a:schemeClr>
                  </a:solidFill>
                </a:rPr>
                <a:t>Data Visualization</a:t>
              </a:r>
            </a:p>
          </p:txBody>
        </p:sp>
        <p:pic>
          <p:nvPicPr>
            <p:cNvPr id="21" name="Picture 20">
              <a:extLst>
                <a:ext uri="{FF2B5EF4-FFF2-40B4-BE49-F238E27FC236}">
                  <a16:creationId xmlns:a16="http://schemas.microsoft.com/office/drawing/2014/main" id="{565738DC-7893-8619-E681-1B8E58D34D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205" y="2844026"/>
              <a:ext cx="1067938" cy="978944"/>
            </a:xfrm>
            <a:prstGeom prst="rect">
              <a:avLst/>
            </a:prstGeom>
          </p:spPr>
        </p:pic>
      </p:grpSp>
      <p:sp>
        <p:nvSpPr>
          <p:cNvPr id="25" name="TextBox 24">
            <a:extLst>
              <a:ext uri="{FF2B5EF4-FFF2-40B4-BE49-F238E27FC236}">
                <a16:creationId xmlns:a16="http://schemas.microsoft.com/office/drawing/2014/main" id="{5E2D9221-DBB1-B6D2-CFDB-310464A07D2A}"/>
              </a:ext>
            </a:extLst>
          </p:cNvPr>
          <p:cNvSpPr txBox="1"/>
          <p:nvPr/>
        </p:nvSpPr>
        <p:spPr>
          <a:xfrm>
            <a:off x="7336889" y="5355714"/>
            <a:ext cx="2081718" cy="369332"/>
          </a:xfrm>
          <a:prstGeom prst="rect">
            <a:avLst/>
          </a:prstGeom>
          <a:noFill/>
        </p:spPr>
        <p:txBody>
          <a:bodyPr wrap="square" rtlCol="0">
            <a:spAutoFit/>
          </a:bodyPr>
          <a:lstStyle/>
          <a:p>
            <a:pPr algn="ctr"/>
            <a:r>
              <a:rPr lang="en-US" dirty="0">
                <a:solidFill>
                  <a:schemeClr val="accent2">
                    <a:lumMod val="75000"/>
                  </a:schemeClr>
                </a:solidFill>
              </a:rPr>
              <a:t>Data Resampling</a:t>
            </a:r>
          </a:p>
        </p:txBody>
      </p:sp>
      <p:pic>
        <p:nvPicPr>
          <p:cNvPr id="27" name="Picture 26">
            <a:extLst>
              <a:ext uri="{FF2B5EF4-FFF2-40B4-BE49-F238E27FC236}">
                <a16:creationId xmlns:a16="http://schemas.microsoft.com/office/drawing/2014/main" id="{9130233F-979D-2681-409E-5F496554B1CC}"/>
              </a:ext>
            </a:extLst>
          </p:cNvPr>
          <p:cNvPicPr>
            <a:picLocks noChangeAspect="1"/>
          </p:cNvPicPr>
          <p:nvPr/>
        </p:nvPicPr>
        <p:blipFill>
          <a:blip r:embed="rId2">
            <a:alphaModFix amt="34000"/>
            <a:extLst>
              <a:ext uri="{28A0092B-C50C-407E-A947-70E740481C1C}">
                <a14:useLocalDpi xmlns:a14="http://schemas.microsoft.com/office/drawing/2010/main" val="0"/>
              </a:ext>
            </a:extLst>
          </a:blip>
          <a:stretch>
            <a:fillRect/>
          </a:stretch>
        </p:blipFill>
        <p:spPr>
          <a:xfrm rot="15080566" flipH="1" flipV="1">
            <a:off x="5455268" y="2737053"/>
            <a:ext cx="2568076" cy="1201132"/>
          </a:xfrm>
          <a:prstGeom prst="rect">
            <a:avLst/>
          </a:prstGeom>
        </p:spPr>
      </p:pic>
      <p:grpSp>
        <p:nvGrpSpPr>
          <p:cNvPr id="36" name="Group 35">
            <a:extLst>
              <a:ext uri="{FF2B5EF4-FFF2-40B4-BE49-F238E27FC236}">
                <a16:creationId xmlns:a16="http://schemas.microsoft.com/office/drawing/2014/main" id="{02C0EDC2-30A0-BD03-A94C-B8A0B0CF0AAC}"/>
              </a:ext>
            </a:extLst>
          </p:cNvPr>
          <p:cNvGrpSpPr/>
          <p:nvPr/>
        </p:nvGrpSpPr>
        <p:grpSpPr>
          <a:xfrm>
            <a:off x="7406463" y="3872246"/>
            <a:ext cx="2159539" cy="1852800"/>
            <a:chOff x="2723075" y="3396792"/>
            <a:chExt cx="2159539" cy="1852800"/>
          </a:xfrm>
        </p:grpSpPr>
        <p:sp>
          <p:nvSpPr>
            <p:cNvPr id="22" name="Oval 21">
              <a:extLst>
                <a:ext uri="{FF2B5EF4-FFF2-40B4-BE49-F238E27FC236}">
                  <a16:creationId xmlns:a16="http://schemas.microsoft.com/office/drawing/2014/main" id="{0CA2C0BE-25BC-E9D5-B288-9DA855A96FA8}"/>
                </a:ext>
              </a:extLst>
            </p:cNvPr>
            <p:cNvSpPr/>
            <p:nvPr/>
          </p:nvSpPr>
          <p:spPr>
            <a:xfrm>
              <a:off x="2800896" y="3396792"/>
              <a:ext cx="1517514" cy="1400782"/>
            </a:xfrm>
            <a:prstGeom prst="ellipse">
              <a:avLst/>
            </a:prstGeom>
            <a:noFill/>
            <a:ln w="57150">
              <a:solidFill>
                <a:schemeClr val="accent2">
                  <a:lumMod val="50000"/>
                </a:schemeClr>
              </a:solidFill>
              <a:extLst>
                <a:ext uri="{C807C97D-BFC1-408E-A445-0C87EB9F89A2}">
                  <ask:lineSketchStyleProps xmlns:ask="http://schemas.microsoft.com/office/drawing/2018/sketchyshapes" sd="2650216993">
                    <a:custGeom>
                      <a:avLst/>
                      <a:gdLst>
                        <a:gd name="connsiteX0" fmla="*/ 0 w 1517514"/>
                        <a:gd name="connsiteY0" fmla="*/ 700391 h 1400782"/>
                        <a:gd name="connsiteX1" fmla="*/ 758757 w 1517514"/>
                        <a:gd name="connsiteY1" fmla="*/ 0 h 1400782"/>
                        <a:gd name="connsiteX2" fmla="*/ 1517514 w 1517514"/>
                        <a:gd name="connsiteY2" fmla="*/ 700391 h 1400782"/>
                        <a:gd name="connsiteX3" fmla="*/ 758757 w 1517514"/>
                        <a:gd name="connsiteY3" fmla="*/ 1400782 h 1400782"/>
                        <a:gd name="connsiteX4" fmla="*/ 0 w 1517514"/>
                        <a:gd name="connsiteY4" fmla="*/ 700391 h 1400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14" h="1400782" extrusionOk="0">
                          <a:moveTo>
                            <a:pt x="0" y="700391"/>
                          </a:moveTo>
                          <a:cubicBezTo>
                            <a:pt x="-64066" y="316316"/>
                            <a:pt x="364622" y="24496"/>
                            <a:pt x="758757" y="0"/>
                          </a:cubicBezTo>
                          <a:cubicBezTo>
                            <a:pt x="1200006" y="45561"/>
                            <a:pt x="1519310" y="368381"/>
                            <a:pt x="1517514" y="700391"/>
                          </a:cubicBezTo>
                          <a:cubicBezTo>
                            <a:pt x="1498553" y="1058600"/>
                            <a:pt x="1189932" y="1415443"/>
                            <a:pt x="758757" y="1400782"/>
                          </a:cubicBezTo>
                          <a:cubicBezTo>
                            <a:pt x="359708" y="1326385"/>
                            <a:pt x="15007" y="1115186"/>
                            <a:pt x="0" y="700391"/>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180BE1D-0439-23ED-FDBC-84716E1145B3}"/>
                </a:ext>
              </a:extLst>
            </p:cNvPr>
            <p:cNvSpPr/>
            <p:nvPr/>
          </p:nvSpPr>
          <p:spPr>
            <a:xfrm>
              <a:off x="2888444" y="3479478"/>
              <a:ext cx="1342418" cy="1235410"/>
            </a:xfrm>
            <a:prstGeom prst="ellipse">
              <a:avLst/>
            </a:prstGeom>
            <a:noFill/>
            <a:ln w="28575">
              <a:solidFill>
                <a:schemeClr val="accent2">
                  <a:lumMod val="60000"/>
                  <a:lumOff val="40000"/>
                </a:schemeClr>
              </a:solidFill>
              <a:prstDash val="solid"/>
              <a:extLst>
                <a:ext uri="{C807C97D-BFC1-408E-A445-0C87EB9F89A2}">
                  <ask:lineSketchStyleProps xmlns:ask="http://schemas.microsoft.com/office/drawing/2018/sketchyshapes" sd="2650216993">
                    <a:custGeom>
                      <a:avLst/>
                      <a:gdLst>
                        <a:gd name="connsiteX0" fmla="*/ 0 w 1517514"/>
                        <a:gd name="connsiteY0" fmla="*/ 700391 h 1400782"/>
                        <a:gd name="connsiteX1" fmla="*/ 758757 w 1517514"/>
                        <a:gd name="connsiteY1" fmla="*/ 0 h 1400782"/>
                        <a:gd name="connsiteX2" fmla="*/ 1517514 w 1517514"/>
                        <a:gd name="connsiteY2" fmla="*/ 700391 h 1400782"/>
                        <a:gd name="connsiteX3" fmla="*/ 758757 w 1517514"/>
                        <a:gd name="connsiteY3" fmla="*/ 1400782 h 1400782"/>
                        <a:gd name="connsiteX4" fmla="*/ 0 w 1517514"/>
                        <a:gd name="connsiteY4" fmla="*/ 700391 h 1400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14" h="1400782" extrusionOk="0">
                          <a:moveTo>
                            <a:pt x="0" y="700391"/>
                          </a:moveTo>
                          <a:cubicBezTo>
                            <a:pt x="-64066" y="316316"/>
                            <a:pt x="364622" y="24496"/>
                            <a:pt x="758757" y="0"/>
                          </a:cubicBezTo>
                          <a:cubicBezTo>
                            <a:pt x="1200006" y="45561"/>
                            <a:pt x="1519310" y="368381"/>
                            <a:pt x="1517514" y="700391"/>
                          </a:cubicBezTo>
                          <a:cubicBezTo>
                            <a:pt x="1498553" y="1058600"/>
                            <a:pt x="1189932" y="1415443"/>
                            <a:pt x="758757" y="1400782"/>
                          </a:cubicBezTo>
                          <a:cubicBezTo>
                            <a:pt x="359708" y="1326385"/>
                            <a:pt x="15007" y="1115186"/>
                            <a:pt x="0" y="700391"/>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5E8F68C-B6F1-73C1-1354-F5392A485EA6}"/>
                </a:ext>
              </a:extLst>
            </p:cNvPr>
            <p:cNvCxnSpPr/>
            <p:nvPr/>
          </p:nvCxnSpPr>
          <p:spPr>
            <a:xfrm>
              <a:off x="2723075" y="5249592"/>
              <a:ext cx="2159539" cy="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119A18FB-8AAD-F157-2A03-98CAFD6CE4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3244" y="3656665"/>
              <a:ext cx="881036" cy="881036"/>
            </a:xfrm>
            <a:prstGeom prst="rect">
              <a:avLst/>
            </a:prstGeom>
            <a:ln>
              <a:noFill/>
            </a:ln>
            <a:effectLst>
              <a:softEdge rad="112500"/>
            </a:effectLst>
          </p:spPr>
        </p:pic>
      </p:grpSp>
      <p:sp>
        <p:nvSpPr>
          <p:cNvPr id="30" name="Oval 29">
            <a:extLst>
              <a:ext uri="{FF2B5EF4-FFF2-40B4-BE49-F238E27FC236}">
                <a16:creationId xmlns:a16="http://schemas.microsoft.com/office/drawing/2014/main" id="{48255D3B-E614-A84A-367B-B07B54A42814}"/>
              </a:ext>
            </a:extLst>
          </p:cNvPr>
          <p:cNvSpPr/>
          <p:nvPr/>
        </p:nvSpPr>
        <p:spPr>
          <a:xfrm>
            <a:off x="10083911" y="1737210"/>
            <a:ext cx="1517514" cy="1400782"/>
          </a:xfrm>
          <a:prstGeom prst="ellipse">
            <a:avLst/>
          </a:prstGeom>
          <a:noFill/>
          <a:ln w="57150">
            <a:solidFill>
              <a:schemeClr val="accent2">
                <a:lumMod val="50000"/>
              </a:schemeClr>
            </a:solidFill>
            <a:extLst>
              <a:ext uri="{C807C97D-BFC1-408E-A445-0C87EB9F89A2}">
                <ask:lineSketchStyleProps xmlns:ask="http://schemas.microsoft.com/office/drawing/2018/sketchyshapes" sd="2650216993">
                  <a:custGeom>
                    <a:avLst/>
                    <a:gdLst>
                      <a:gd name="connsiteX0" fmla="*/ 0 w 1517514"/>
                      <a:gd name="connsiteY0" fmla="*/ 700391 h 1400782"/>
                      <a:gd name="connsiteX1" fmla="*/ 758757 w 1517514"/>
                      <a:gd name="connsiteY1" fmla="*/ 0 h 1400782"/>
                      <a:gd name="connsiteX2" fmla="*/ 1517514 w 1517514"/>
                      <a:gd name="connsiteY2" fmla="*/ 700391 h 1400782"/>
                      <a:gd name="connsiteX3" fmla="*/ 758757 w 1517514"/>
                      <a:gd name="connsiteY3" fmla="*/ 1400782 h 1400782"/>
                      <a:gd name="connsiteX4" fmla="*/ 0 w 1517514"/>
                      <a:gd name="connsiteY4" fmla="*/ 700391 h 1400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14" h="1400782" extrusionOk="0">
                        <a:moveTo>
                          <a:pt x="0" y="700391"/>
                        </a:moveTo>
                        <a:cubicBezTo>
                          <a:pt x="-64066" y="316316"/>
                          <a:pt x="364622" y="24496"/>
                          <a:pt x="758757" y="0"/>
                        </a:cubicBezTo>
                        <a:cubicBezTo>
                          <a:pt x="1200006" y="45561"/>
                          <a:pt x="1519310" y="368381"/>
                          <a:pt x="1517514" y="700391"/>
                        </a:cubicBezTo>
                        <a:cubicBezTo>
                          <a:pt x="1498553" y="1058600"/>
                          <a:pt x="1189932" y="1415443"/>
                          <a:pt x="758757" y="1400782"/>
                        </a:cubicBezTo>
                        <a:cubicBezTo>
                          <a:pt x="359708" y="1326385"/>
                          <a:pt x="15007" y="1115186"/>
                          <a:pt x="0" y="700391"/>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E3A2C1B7-EFCA-7AEF-BF35-F3F7E05EB5A7}"/>
              </a:ext>
            </a:extLst>
          </p:cNvPr>
          <p:cNvSpPr/>
          <p:nvPr/>
        </p:nvSpPr>
        <p:spPr>
          <a:xfrm>
            <a:off x="10171459" y="1819896"/>
            <a:ext cx="1342418" cy="1235410"/>
          </a:xfrm>
          <a:prstGeom prst="ellipse">
            <a:avLst/>
          </a:prstGeom>
          <a:noFill/>
          <a:ln w="28575">
            <a:solidFill>
              <a:schemeClr val="accent2">
                <a:lumMod val="60000"/>
                <a:lumOff val="40000"/>
              </a:schemeClr>
            </a:solidFill>
            <a:prstDash val="solid"/>
            <a:extLst>
              <a:ext uri="{C807C97D-BFC1-408E-A445-0C87EB9F89A2}">
                <ask:lineSketchStyleProps xmlns:ask="http://schemas.microsoft.com/office/drawing/2018/sketchyshapes" sd="2650216993">
                  <a:custGeom>
                    <a:avLst/>
                    <a:gdLst>
                      <a:gd name="connsiteX0" fmla="*/ 0 w 1517514"/>
                      <a:gd name="connsiteY0" fmla="*/ 700391 h 1400782"/>
                      <a:gd name="connsiteX1" fmla="*/ 758757 w 1517514"/>
                      <a:gd name="connsiteY1" fmla="*/ 0 h 1400782"/>
                      <a:gd name="connsiteX2" fmla="*/ 1517514 w 1517514"/>
                      <a:gd name="connsiteY2" fmla="*/ 700391 h 1400782"/>
                      <a:gd name="connsiteX3" fmla="*/ 758757 w 1517514"/>
                      <a:gd name="connsiteY3" fmla="*/ 1400782 h 1400782"/>
                      <a:gd name="connsiteX4" fmla="*/ 0 w 1517514"/>
                      <a:gd name="connsiteY4" fmla="*/ 700391 h 1400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14" h="1400782" extrusionOk="0">
                        <a:moveTo>
                          <a:pt x="0" y="700391"/>
                        </a:moveTo>
                        <a:cubicBezTo>
                          <a:pt x="-64066" y="316316"/>
                          <a:pt x="364622" y="24496"/>
                          <a:pt x="758757" y="0"/>
                        </a:cubicBezTo>
                        <a:cubicBezTo>
                          <a:pt x="1200006" y="45561"/>
                          <a:pt x="1519310" y="368381"/>
                          <a:pt x="1517514" y="700391"/>
                        </a:cubicBezTo>
                        <a:cubicBezTo>
                          <a:pt x="1498553" y="1058600"/>
                          <a:pt x="1189932" y="1415443"/>
                          <a:pt x="758757" y="1400782"/>
                        </a:cubicBezTo>
                        <a:cubicBezTo>
                          <a:pt x="359708" y="1326385"/>
                          <a:pt x="15007" y="1115186"/>
                          <a:pt x="0" y="700391"/>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9EDEB5A9-86F7-3438-2FCF-3C3126567372}"/>
              </a:ext>
            </a:extLst>
          </p:cNvPr>
          <p:cNvCxnSpPr/>
          <p:nvPr/>
        </p:nvCxnSpPr>
        <p:spPr>
          <a:xfrm>
            <a:off x="9993517" y="3718435"/>
            <a:ext cx="2159539" cy="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2381377-2A7B-9845-09FE-4AA55E325934}"/>
              </a:ext>
            </a:extLst>
          </p:cNvPr>
          <p:cNvSpPr txBox="1"/>
          <p:nvPr/>
        </p:nvSpPr>
        <p:spPr>
          <a:xfrm>
            <a:off x="9922396" y="3088589"/>
            <a:ext cx="2081718" cy="646331"/>
          </a:xfrm>
          <a:prstGeom prst="rect">
            <a:avLst/>
          </a:prstGeom>
          <a:noFill/>
        </p:spPr>
        <p:txBody>
          <a:bodyPr wrap="square" rtlCol="0">
            <a:spAutoFit/>
          </a:bodyPr>
          <a:lstStyle/>
          <a:p>
            <a:pPr algn="ctr"/>
            <a:r>
              <a:rPr lang="en-US" dirty="0">
                <a:solidFill>
                  <a:schemeClr val="accent2">
                    <a:lumMod val="75000"/>
                  </a:schemeClr>
                </a:solidFill>
              </a:rPr>
              <a:t>Outlier Detection &amp; Treatment</a:t>
            </a:r>
          </a:p>
        </p:txBody>
      </p:sp>
      <p:sp>
        <p:nvSpPr>
          <p:cNvPr id="40" name="Oval 39">
            <a:extLst>
              <a:ext uri="{FF2B5EF4-FFF2-40B4-BE49-F238E27FC236}">
                <a16:creationId xmlns:a16="http://schemas.microsoft.com/office/drawing/2014/main" id="{0B6A561A-1A89-5BC7-B63E-33CA90070F97}"/>
              </a:ext>
            </a:extLst>
          </p:cNvPr>
          <p:cNvSpPr/>
          <p:nvPr/>
        </p:nvSpPr>
        <p:spPr>
          <a:xfrm>
            <a:off x="1932387" y="4628091"/>
            <a:ext cx="1517514" cy="1400782"/>
          </a:xfrm>
          <a:prstGeom prst="ellipse">
            <a:avLst/>
          </a:prstGeom>
          <a:noFill/>
          <a:ln w="57150">
            <a:solidFill>
              <a:schemeClr val="accent2">
                <a:lumMod val="50000"/>
              </a:schemeClr>
            </a:solidFill>
            <a:extLst>
              <a:ext uri="{C807C97D-BFC1-408E-A445-0C87EB9F89A2}">
                <ask:lineSketchStyleProps xmlns:ask="http://schemas.microsoft.com/office/drawing/2018/sketchyshapes" sd="2650216993">
                  <a:custGeom>
                    <a:avLst/>
                    <a:gdLst>
                      <a:gd name="connsiteX0" fmla="*/ 0 w 1517514"/>
                      <a:gd name="connsiteY0" fmla="*/ 700391 h 1400782"/>
                      <a:gd name="connsiteX1" fmla="*/ 758757 w 1517514"/>
                      <a:gd name="connsiteY1" fmla="*/ 0 h 1400782"/>
                      <a:gd name="connsiteX2" fmla="*/ 1517514 w 1517514"/>
                      <a:gd name="connsiteY2" fmla="*/ 700391 h 1400782"/>
                      <a:gd name="connsiteX3" fmla="*/ 758757 w 1517514"/>
                      <a:gd name="connsiteY3" fmla="*/ 1400782 h 1400782"/>
                      <a:gd name="connsiteX4" fmla="*/ 0 w 1517514"/>
                      <a:gd name="connsiteY4" fmla="*/ 700391 h 1400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14" h="1400782" extrusionOk="0">
                        <a:moveTo>
                          <a:pt x="0" y="700391"/>
                        </a:moveTo>
                        <a:cubicBezTo>
                          <a:pt x="-64066" y="316316"/>
                          <a:pt x="364622" y="24496"/>
                          <a:pt x="758757" y="0"/>
                        </a:cubicBezTo>
                        <a:cubicBezTo>
                          <a:pt x="1200006" y="45561"/>
                          <a:pt x="1519310" y="368381"/>
                          <a:pt x="1517514" y="700391"/>
                        </a:cubicBezTo>
                        <a:cubicBezTo>
                          <a:pt x="1498553" y="1058600"/>
                          <a:pt x="1189932" y="1415443"/>
                          <a:pt x="758757" y="1400782"/>
                        </a:cubicBezTo>
                        <a:cubicBezTo>
                          <a:pt x="359708" y="1326385"/>
                          <a:pt x="15007" y="1115186"/>
                          <a:pt x="0" y="700391"/>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461739A7-AAEA-FAA8-ADC6-A9676B26596D}"/>
              </a:ext>
            </a:extLst>
          </p:cNvPr>
          <p:cNvSpPr/>
          <p:nvPr/>
        </p:nvSpPr>
        <p:spPr>
          <a:xfrm>
            <a:off x="2019935" y="4710777"/>
            <a:ext cx="1342418" cy="1235410"/>
          </a:xfrm>
          <a:prstGeom prst="ellipse">
            <a:avLst/>
          </a:prstGeom>
          <a:noFill/>
          <a:ln w="28575">
            <a:solidFill>
              <a:schemeClr val="accent2">
                <a:lumMod val="60000"/>
                <a:lumOff val="40000"/>
              </a:schemeClr>
            </a:solidFill>
            <a:prstDash val="solid"/>
            <a:extLst>
              <a:ext uri="{C807C97D-BFC1-408E-A445-0C87EB9F89A2}">
                <ask:lineSketchStyleProps xmlns:ask="http://schemas.microsoft.com/office/drawing/2018/sketchyshapes" sd="2650216993">
                  <a:custGeom>
                    <a:avLst/>
                    <a:gdLst>
                      <a:gd name="connsiteX0" fmla="*/ 0 w 1517514"/>
                      <a:gd name="connsiteY0" fmla="*/ 700391 h 1400782"/>
                      <a:gd name="connsiteX1" fmla="*/ 758757 w 1517514"/>
                      <a:gd name="connsiteY1" fmla="*/ 0 h 1400782"/>
                      <a:gd name="connsiteX2" fmla="*/ 1517514 w 1517514"/>
                      <a:gd name="connsiteY2" fmla="*/ 700391 h 1400782"/>
                      <a:gd name="connsiteX3" fmla="*/ 758757 w 1517514"/>
                      <a:gd name="connsiteY3" fmla="*/ 1400782 h 1400782"/>
                      <a:gd name="connsiteX4" fmla="*/ 0 w 1517514"/>
                      <a:gd name="connsiteY4" fmla="*/ 700391 h 1400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14" h="1400782" extrusionOk="0">
                        <a:moveTo>
                          <a:pt x="0" y="700391"/>
                        </a:moveTo>
                        <a:cubicBezTo>
                          <a:pt x="-64066" y="316316"/>
                          <a:pt x="364622" y="24496"/>
                          <a:pt x="758757" y="0"/>
                        </a:cubicBezTo>
                        <a:cubicBezTo>
                          <a:pt x="1200006" y="45561"/>
                          <a:pt x="1519310" y="368381"/>
                          <a:pt x="1517514" y="700391"/>
                        </a:cubicBezTo>
                        <a:cubicBezTo>
                          <a:pt x="1498553" y="1058600"/>
                          <a:pt x="1189932" y="1415443"/>
                          <a:pt x="758757" y="1400782"/>
                        </a:cubicBezTo>
                        <a:cubicBezTo>
                          <a:pt x="359708" y="1326385"/>
                          <a:pt x="15007" y="1115186"/>
                          <a:pt x="0" y="700391"/>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2" name="Straight Connector 41">
            <a:extLst>
              <a:ext uri="{FF2B5EF4-FFF2-40B4-BE49-F238E27FC236}">
                <a16:creationId xmlns:a16="http://schemas.microsoft.com/office/drawing/2014/main" id="{536B97CF-46EF-B3A9-8612-11641520CB53}"/>
              </a:ext>
            </a:extLst>
          </p:cNvPr>
          <p:cNvCxnSpPr/>
          <p:nvPr/>
        </p:nvCxnSpPr>
        <p:spPr>
          <a:xfrm>
            <a:off x="1903225" y="6696517"/>
            <a:ext cx="2159539" cy="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4A9C4B70-99F6-8017-A6D2-B2BDE0CE98B6}"/>
              </a:ext>
            </a:extLst>
          </p:cNvPr>
          <p:cNvSpPr txBox="1"/>
          <p:nvPr/>
        </p:nvSpPr>
        <p:spPr>
          <a:xfrm>
            <a:off x="1815677" y="6050186"/>
            <a:ext cx="2081718" cy="646331"/>
          </a:xfrm>
          <a:prstGeom prst="rect">
            <a:avLst/>
          </a:prstGeom>
          <a:noFill/>
        </p:spPr>
        <p:txBody>
          <a:bodyPr wrap="square" rtlCol="0">
            <a:spAutoFit/>
          </a:bodyPr>
          <a:lstStyle/>
          <a:p>
            <a:pPr algn="ctr"/>
            <a:r>
              <a:rPr lang="en-US" dirty="0">
                <a:solidFill>
                  <a:schemeClr val="accent2">
                    <a:lumMod val="75000"/>
                  </a:schemeClr>
                </a:solidFill>
              </a:rPr>
              <a:t>Dickey-Fuller Test(ADF)</a:t>
            </a:r>
          </a:p>
        </p:txBody>
      </p:sp>
      <p:sp>
        <p:nvSpPr>
          <p:cNvPr id="50" name="Oval 49">
            <a:extLst>
              <a:ext uri="{FF2B5EF4-FFF2-40B4-BE49-F238E27FC236}">
                <a16:creationId xmlns:a16="http://schemas.microsoft.com/office/drawing/2014/main" id="{3BEE2000-6E21-FC79-AC73-D85AD0C1E760}"/>
              </a:ext>
            </a:extLst>
          </p:cNvPr>
          <p:cNvSpPr/>
          <p:nvPr/>
        </p:nvSpPr>
        <p:spPr>
          <a:xfrm>
            <a:off x="385711" y="1650395"/>
            <a:ext cx="1517514" cy="1400782"/>
          </a:xfrm>
          <a:prstGeom prst="ellipse">
            <a:avLst/>
          </a:prstGeom>
          <a:noFill/>
          <a:ln w="57150">
            <a:solidFill>
              <a:schemeClr val="accent2">
                <a:lumMod val="50000"/>
              </a:schemeClr>
            </a:solidFill>
            <a:extLst>
              <a:ext uri="{C807C97D-BFC1-408E-A445-0C87EB9F89A2}">
                <ask:lineSketchStyleProps xmlns:ask="http://schemas.microsoft.com/office/drawing/2018/sketchyshapes" sd="2650216993">
                  <a:custGeom>
                    <a:avLst/>
                    <a:gdLst>
                      <a:gd name="connsiteX0" fmla="*/ 0 w 1517514"/>
                      <a:gd name="connsiteY0" fmla="*/ 700391 h 1400782"/>
                      <a:gd name="connsiteX1" fmla="*/ 758757 w 1517514"/>
                      <a:gd name="connsiteY1" fmla="*/ 0 h 1400782"/>
                      <a:gd name="connsiteX2" fmla="*/ 1517514 w 1517514"/>
                      <a:gd name="connsiteY2" fmla="*/ 700391 h 1400782"/>
                      <a:gd name="connsiteX3" fmla="*/ 758757 w 1517514"/>
                      <a:gd name="connsiteY3" fmla="*/ 1400782 h 1400782"/>
                      <a:gd name="connsiteX4" fmla="*/ 0 w 1517514"/>
                      <a:gd name="connsiteY4" fmla="*/ 700391 h 1400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14" h="1400782" extrusionOk="0">
                        <a:moveTo>
                          <a:pt x="0" y="700391"/>
                        </a:moveTo>
                        <a:cubicBezTo>
                          <a:pt x="-64066" y="316316"/>
                          <a:pt x="364622" y="24496"/>
                          <a:pt x="758757" y="0"/>
                        </a:cubicBezTo>
                        <a:cubicBezTo>
                          <a:pt x="1200006" y="45561"/>
                          <a:pt x="1519310" y="368381"/>
                          <a:pt x="1517514" y="700391"/>
                        </a:cubicBezTo>
                        <a:cubicBezTo>
                          <a:pt x="1498553" y="1058600"/>
                          <a:pt x="1189932" y="1415443"/>
                          <a:pt x="758757" y="1400782"/>
                        </a:cubicBezTo>
                        <a:cubicBezTo>
                          <a:pt x="359708" y="1326385"/>
                          <a:pt x="15007" y="1115186"/>
                          <a:pt x="0" y="700391"/>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5767C33F-E3A7-39D5-71B9-EE086426F7D0}"/>
              </a:ext>
            </a:extLst>
          </p:cNvPr>
          <p:cNvSpPr/>
          <p:nvPr/>
        </p:nvSpPr>
        <p:spPr>
          <a:xfrm>
            <a:off x="473259" y="1733081"/>
            <a:ext cx="1342418" cy="1235410"/>
          </a:xfrm>
          <a:prstGeom prst="ellipse">
            <a:avLst/>
          </a:prstGeom>
          <a:noFill/>
          <a:ln w="28575">
            <a:solidFill>
              <a:schemeClr val="accent2">
                <a:lumMod val="60000"/>
                <a:lumOff val="40000"/>
              </a:schemeClr>
            </a:solidFill>
            <a:prstDash val="solid"/>
            <a:extLst>
              <a:ext uri="{C807C97D-BFC1-408E-A445-0C87EB9F89A2}">
                <ask:lineSketchStyleProps xmlns:ask="http://schemas.microsoft.com/office/drawing/2018/sketchyshapes" sd="2650216993">
                  <a:custGeom>
                    <a:avLst/>
                    <a:gdLst>
                      <a:gd name="connsiteX0" fmla="*/ 0 w 1517514"/>
                      <a:gd name="connsiteY0" fmla="*/ 700391 h 1400782"/>
                      <a:gd name="connsiteX1" fmla="*/ 758757 w 1517514"/>
                      <a:gd name="connsiteY1" fmla="*/ 0 h 1400782"/>
                      <a:gd name="connsiteX2" fmla="*/ 1517514 w 1517514"/>
                      <a:gd name="connsiteY2" fmla="*/ 700391 h 1400782"/>
                      <a:gd name="connsiteX3" fmla="*/ 758757 w 1517514"/>
                      <a:gd name="connsiteY3" fmla="*/ 1400782 h 1400782"/>
                      <a:gd name="connsiteX4" fmla="*/ 0 w 1517514"/>
                      <a:gd name="connsiteY4" fmla="*/ 700391 h 1400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14" h="1400782" extrusionOk="0">
                        <a:moveTo>
                          <a:pt x="0" y="700391"/>
                        </a:moveTo>
                        <a:cubicBezTo>
                          <a:pt x="-64066" y="316316"/>
                          <a:pt x="364622" y="24496"/>
                          <a:pt x="758757" y="0"/>
                        </a:cubicBezTo>
                        <a:cubicBezTo>
                          <a:pt x="1200006" y="45561"/>
                          <a:pt x="1519310" y="368381"/>
                          <a:pt x="1517514" y="700391"/>
                        </a:cubicBezTo>
                        <a:cubicBezTo>
                          <a:pt x="1498553" y="1058600"/>
                          <a:pt x="1189932" y="1415443"/>
                          <a:pt x="758757" y="1400782"/>
                        </a:cubicBezTo>
                        <a:cubicBezTo>
                          <a:pt x="359708" y="1326385"/>
                          <a:pt x="15007" y="1115186"/>
                          <a:pt x="0" y="700391"/>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2" name="Straight Connector 51">
            <a:extLst>
              <a:ext uri="{FF2B5EF4-FFF2-40B4-BE49-F238E27FC236}">
                <a16:creationId xmlns:a16="http://schemas.microsoft.com/office/drawing/2014/main" id="{22B664E3-C3DD-A486-5DA3-AEF4B02E220E}"/>
              </a:ext>
            </a:extLst>
          </p:cNvPr>
          <p:cNvCxnSpPr/>
          <p:nvPr/>
        </p:nvCxnSpPr>
        <p:spPr>
          <a:xfrm>
            <a:off x="307890" y="3503195"/>
            <a:ext cx="2159539" cy="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741DE7A-7EEB-219A-F26A-068DD6401693}"/>
              </a:ext>
            </a:extLst>
          </p:cNvPr>
          <p:cNvSpPr txBox="1"/>
          <p:nvPr/>
        </p:nvSpPr>
        <p:spPr>
          <a:xfrm>
            <a:off x="238316" y="3133863"/>
            <a:ext cx="2081718" cy="369332"/>
          </a:xfrm>
          <a:prstGeom prst="rect">
            <a:avLst/>
          </a:prstGeom>
          <a:noFill/>
        </p:spPr>
        <p:txBody>
          <a:bodyPr wrap="square" rtlCol="0">
            <a:spAutoFit/>
          </a:bodyPr>
          <a:lstStyle/>
          <a:p>
            <a:pPr algn="ctr"/>
            <a:r>
              <a:rPr lang="en-US" dirty="0">
                <a:solidFill>
                  <a:schemeClr val="accent2">
                    <a:lumMod val="75000"/>
                  </a:schemeClr>
                </a:solidFill>
              </a:rPr>
              <a:t>Data Smoothing</a:t>
            </a:r>
          </a:p>
        </p:txBody>
      </p:sp>
      <p:pic>
        <p:nvPicPr>
          <p:cNvPr id="54" name="Picture 53">
            <a:extLst>
              <a:ext uri="{FF2B5EF4-FFF2-40B4-BE49-F238E27FC236}">
                <a16:creationId xmlns:a16="http://schemas.microsoft.com/office/drawing/2014/main" id="{E58E4E19-0EBC-5781-458B-F2C70C3BEA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289" y="2031999"/>
            <a:ext cx="1072358" cy="683960"/>
          </a:xfrm>
          <a:prstGeom prst="rect">
            <a:avLst/>
          </a:prstGeom>
          <a:ln>
            <a:noFill/>
          </a:ln>
          <a:effectLst>
            <a:softEdge rad="112500"/>
          </a:effectLst>
        </p:spPr>
      </p:pic>
      <p:pic>
        <p:nvPicPr>
          <p:cNvPr id="55" name="Picture 54">
            <a:extLst>
              <a:ext uri="{FF2B5EF4-FFF2-40B4-BE49-F238E27FC236}">
                <a16:creationId xmlns:a16="http://schemas.microsoft.com/office/drawing/2014/main" id="{F368224F-74FA-09DE-BFE1-A976605DE670}"/>
              </a:ext>
            </a:extLst>
          </p:cNvPr>
          <p:cNvPicPr>
            <a:picLocks noChangeAspect="1"/>
          </p:cNvPicPr>
          <p:nvPr/>
        </p:nvPicPr>
        <p:blipFill>
          <a:blip r:embed="rId2">
            <a:alphaModFix amt="34000"/>
            <a:extLst>
              <a:ext uri="{28A0092B-C50C-407E-A947-70E740481C1C}">
                <a14:useLocalDpi xmlns:a14="http://schemas.microsoft.com/office/drawing/2010/main" val="0"/>
              </a:ext>
            </a:extLst>
          </a:blip>
          <a:stretch>
            <a:fillRect/>
          </a:stretch>
        </p:blipFill>
        <p:spPr>
          <a:xfrm rot="20050224" flipH="1">
            <a:off x="2282466" y="1778788"/>
            <a:ext cx="4266511" cy="1182478"/>
          </a:xfrm>
          <a:prstGeom prst="rect">
            <a:avLst/>
          </a:prstGeom>
        </p:spPr>
      </p:pic>
      <p:pic>
        <p:nvPicPr>
          <p:cNvPr id="56" name="Picture 55">
            <a:extLst>
              <a:ext uri="{FF2B5EF4-FFF2-40B4-BE49-F238E27FC236}">
                <a16:creationId xmlns:a16="http://schemas.microsoft.com/office/drawing/2014/main" id="{ABCB4FDC-C2D9-DD54-D1F3-1A665B5A6838}"/>
              </a:ext>
            </a:extLst>
          </p:cNvPr>
          <p:cNvPicPr>
            <a:picLocks noChangeAspect="1"/>
          </p:cNvPicPr>
          <p:nvPr/>
        </p:nvPicPr>
        <p:blipFill>
          <a:blip r:embed="rId2">
            <a:alphaModFix amt="34000"/>
            <a:extLst>
              <a:ext uri="{28A0092B-C50C-407E-A947-70E740481C1C}">
                <a14:useLocalDpi xmlns:a14="http://schemas.microsoft.com/office/drawing/2010/main" val="0"/>
              </a:ext>
            </a:extLst>
          </a:blip>
          <a:stretch>
            <a:fillRect/>
          </a:stretch>
        </p:blipFill>
        <p:spPr>
          <a:xfrm rot="19110135" flipH="1" flipV="1">
            <a:off x="2026583" y="3094304"/>
            <a:ext cx="2420013" cy="1201132"/>
          </a:xfrm>
          <a:prstGeom prst="rect">
            <a:avLst/>
          </a:prstGeom>
        </p:spPr>
      </p:pic>
      <p:pic>
        <p:nvPicPr>
          <p:cNvPr id="57" name="Picture 56">
            <a:extLst>
              <a:ext uri="{FF2B5EF4-FFF2-40B4-BE49-F238E27FC236}">
                <a16:creationId xmlns:a16="http://schemas.microsoft.com/office/drawing/2014/main" id="{B51539AF-1C9B-F687-C0A9-3A95C544A311}"/>
              </a:ext>
            </a:extLst>
          </p:cNvPr>
          <p:cNvPicPr>
            <a:picLocks noChangeAspect="1"/>
          </p:cNvPicPr>
          <p:nvPr/>
        </p:nvPicPr>
        <p:blipFill>
          <a:blip r:embed="rId2">
            <a:alphaModFix amt="34000"/>
            <a:extLst>
              <a:ext uri="{28A0092B-C50C-407E-A947-70E740481C1C}">
                <a14:useLocalDpi xmlns:a14="http://schemas.microsoft.com/office/drawing/2010/main" val="0"/>
              </a:ext>
            </a:extLst>
          </a:blip>
          <a:stretch>
            <a:fillRect/>
          </a:stretch>
        </p:blipFill>
        <p:spPr>
          <a:xfrm rot="11992965" flipH="1" flipV="1">
            <a:off x="5860735" y="1603707"/>
            <a:ext cx="4092378" cy="1201132"/>
          </a:xfrm>
          <a:prstGeom prst="rect">
            <a:avLst/>
          </a:prstGeom>
        </p:spPr>
      </p:pic>
      <p:pic>
        <p:nvPicPr>
          <p:cNvPr id="59" name="Picture 58">
            <a:extLst>
              <a:ext uri="{FF2B5EF4-FFF2-40B4-BE49-F238E27FC236}">
                <a16:creationId xmlns:a16="http://schemas.microsoft.com/office/drawing/2014/main" id="{39A2C602-89FD-109F-C78B-B0A8819997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31079" y="2006511"/>
            <a:ext cx="856238" cy="856238"/>
          </a:xfrm>
          <a:prstGeom prst="rect">
            <a:avLst/>
          </a:prstGeom>
          <a:ln>
            <a:noFill/>
          </a:ln>
          <a:effectLst>
            <a:softEdge rad="112500"/>
          </a:effectLst>
        </p:spPr>
      </p:pic>
      <p:sp>
        <p:nvSpPr>
          <p:cNvPr id="60" name="Oval 59">
            <a:extLst>
              <a:ext uri="{FF2B5EF4-FFF2-40B4-BE49-F238E27FC236}">
                <a16:creationId xmlns:a16="http://schemas.microsoft.com/office/drawing/2014/main" id="{C892ECBC-A4CE-5A6D-8335-1B7C46C321CB}"/>
              </a:ext>
            </a:extLst>
          </p:cNvPr>
          <p:cNvSpPr/>
          <p:nvPr/>
        </p:nvSpPr>
        <p:spPr>
          <a:xfrm>
            <a:off x="10083911" y="4594808"/>
            <a:ext cx="1517514" cy="1400782"/>
          </a:xfrm>
          <a:prstGeom prst="ellipse">
            <a:avLst/>
          </a:prstGeom>
          <a:noFill/>
          <a:ln w="57150">
            <a:solidFill>
              <a:schemeClr val="accent2">
                <a:lumMod val="50000"/>
              </a:schemeClr>
            </a:solidFill>
            <a:extLst>
              <a:ext uri="{C807C97D-BFC1-408E-A445-0C87EB9F89A2}">
                <ask:lineSketchStyleProps xmlns:ask="http://schemas.microsoft.com/office/drawing/2018/sketchyshapes" sd="2650216993">
                  <a:custGeom>
                    <a:avLst/>
                    <a:gdLst>
                      <a:gd name="connsiteX0" fmla="*/ 0 w 1517514"/>
                      <a:gd name="connsiteY0" fmla="*/ 700391 h 1400782"/>
                      <a:gd name="connsiteX1" fmla="*/ 758757 w 1517514"/>
                      <a:gd name="connsiteY1" fmla="*/ 0 h 1400782"/>
                      <a:gd name="connsiteX2" fmla="*/ 1517514 w 1517514"/>
                      <a:gd name="connsiteY2" fmla="*/ 700391 h 1400782"/>
                      <a:gd name="connsiteX3" fmla="*/ 758757 w 1517514"/>
                      <a:gd name="connsiteY3" fmla="*/ 1400782 h 1400782"/>
                      <a:gd name="connsiteX4" fmla="*/ 0 w 1517514"/>
                      <a:gd name="connsiteY4" fmla="*/ 700391 h 1400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14" h="1400782" extrusionOk="0">
                        <a:moveTo>
                          <a:pt x="0" y="700391"/>
                        </a:moveTo>
                        <a:cubicBezTo>
                          <a:pt x="-64066" y="316316"/>
                          <a:pt x="364622" y="24496"/>
                          <a:pt x="758757" y="0"/>
                        </a:cubicBezTo>
                        <a:cubicBezTo>
                          <a:pt x="1200006" y="45561"/>
                          <a:pt x="1519310" y="368381"/>
                          <a:pt x="1517514" y="700391"/>
                        </a:cubicBezTo>
                        <a:cubicBezTo>
                          <a:pt x="1498553" y="1058600"/>
                          <a:pt x="1189932" y="1415443"/>
                          <a:pt x="758757" y="1400782"/>
                        </a:cubicBezTo>
                        <a:cubicBezTo>
                          <a:pt x="359708" y="1326385"/>
                          <a:pt x="15007" y="1115186"/>
                          <a:pt x="0" y="700391"/>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18BFD77F-3F56-1705-9708-7D42436D63A5}"/>
              </a:ext>
            </a:extLst>
          </p:cNvPr>
          <p:cNvSpPr/>
          <p:nvPr/>
        </p:nvSpPr>
        <p:spPr>
          <a:xfrm>
            <a:off x="10171459" y="4677494"/>
            <a:ext cx="1342418" cy="1235410"/>
          </a:xfrm>
          <a:prstGeom prst="ellipse">
            <a:avLst/>
          </a:prstGeom>
          <a:noFill/>
          <a:ln w="28575">
            <a:solidFill>
              <a:schemeClr val="accent2">
                <a:lumMod val="60000"/>
                <a:lumOff val="40000"/>
              </a:schemeClr>
            </a:solidFill>
            <a:prstDash val="solid"/>
            <a:extLst>
              <a:ext uri="{C807C97D-BFC1-408E-A445-0C87EB9F89A2}">
                <ask:lineSketchStyleProps xmlns:ask="http://schemas.microsoft.com/office/drawing/2018/sketchyshapes" sd="2650216993">
                  <a:custGeom>
                    <a:avLst/>
                    <a:gdLst>
                      <a:gd name="connsiteX0" fmla="*/ 0 w 1517514"/>
                      <a:gd name="connsiteY0" fmla="*/ 700391 h 1400782"/>
                      <a:gd name="connsiteX1" fmla="*/ 758757 w 1517514"/>
                      <a:gd name="connsiteY1" fmla="*/ 0 h 1400782"/>
                      <a:gd name="connsiteX2" fmla="*/ 1517514 w 1517514"/>
                      <a:gd name="connsiteY2" fmla="*/ 700391 h 1400782"/>
                      <a:gd name="connsiteX3" fmla="*/ 758757 w 1517514"/>
                      <a:gd name="connsiteY3" fmla="*/ 1400782 h 1400782"/>
                      <a:gd name="connsiteX4" fmla="*/ 0 w 1517514"/>
                      <a:gd name="connsiteY4" fmla="*/ 700391 h 1400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14" h="1400782" extrusionOk="0">
                        <a:moveTo>
                          <a:pt x="0" y="700391"/>
                        </a:moveTo>
                        <a:cubicBezTo>
                          <a:pt x="-64066" y="316316"/>
                          <a:pt x="364622" y="24496"/>
                          <a:pt x="758757" y="0"/>
                        </a:cubicBezTo>
                        <a:cubicBezTo>
                          <a:pt x="1200006" y="45561"/>
                          <a:pt x="1519310" y="368381"/>
                          <a:pt x="1517514" y="700391"/>
                        </a:cubicBezTo>
                        <a:cubicBezTo>
                          <a:pt x="1498553" y="1058600"/>
                          <a:pt x="1189932" y="1415443"/>
                          <a:pt x="758757" y="1400782"/>
                        </a:cubicBezTo>
                        <a:cubicBezTo>
                          <a:pt x="359708" y="1326385"/>
                          <a:pt x="15007" y="1115186"/>
                          <a:pt x="0" y="700391"/>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E589663B-236D-3DFE-9780-0D049416E4C7}"/>
              </a:ext>
            </a:extLst>
          </p:cNvPr>
          <p:cNvCxnSpPr/>
          <p:nvPr/>
        </p:nvCxnSpPr>
        <p:spPr>
          <a:xfrm>
            <a:off x="9922396" y="6315519"/>
            <a:ext cx="2159539" cy="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DB247CB0-0B86-4F03-70FB-2021A981198E}"/>
              </a:ext>
            </a:extLst>
          </p:cNvPr>
          <p:cNvSpPr txBox="1"/>
          <p:nvPr/>
        </p:nvSpPr>
        <p:spPr>
          <a:xfrm>
            <a:off x="9922396" y="5946187"/>
            <a:ext cx="2081718" cy="369332"/>
          </a:xfrm>
          <a:prstGeom prst="rect">
            <a:avLst/>
          </a:prstGeom>
          <a:noFill/>
        </p:spPr>
        <p:txBody>
          <a:bodyPr wrap="square" rtlCol="0">
            <a:spAutoFit/>
          </a:bodyPr>
          <a:lstStyle/>
          <a:p>
            <a:pPr algn="ctr"/>
            <a:r>
              <a:rPr lang="en-US" dirty="0">
                <a:solidFill>
                  <a:schemeClr val="accent2">
                    <a:lumMod val="75000"/>
                  </a:schemeClr>
                </a:solidFill>
              </a:rPr>
              <a:t>ACF and PACF</a:t>
            </a:r>
          </a:p>
        </p:txBody>
      </p:sp>
      <p:pic>
        <p:nvPicPr>
          <p:cNvPr id="65" name="Picture 64">
            <a:extLst>
              <a:ext uri="{FF2B5EF4-FFF2-40B4-BE49-F238E27FC236}">
                <a16:creationId xmlns:a16="http://schemas.microsoft.com/office/drawing/2014/main" id="{7499F956-7F6E-824A-751C-344CD1DAB14E}"/>
              </a:ext>
            </a:extLst>
          </p:cNvPr>
          <p:cNvPicPr>
            <a:picLocks noChangeAspect="1"/>
          </p:cNvPicPr>
          <p:nvPr/>
        </p:nvPicPr>
        <p:blipFill>
          <a:blip r:embed="rId2">
            <a:alphaModFix amt="34000"/>
            <a:extLst>
              <a:ext uri="{28A0092B-C50C-407E-A947-70E740481C1C}">
                <a14:useLocalDpi xmlns:a14="http://schemas.microsoft.com/office/drawing/2010/main" val="0"/>
              </a:ext>
            </a:extLst>
          </a:blip>
          <a:stretch>
            <a:fillRect/>
          </a:stretch>
        </p:blipFill>
        <p:spPr>
          <a:xfrm rot="12574013" flipH="1">
            <a:off x="7394662" y="2769954"/>
            <a:ext cx="3324128" cy="1380127"/>
          </a:xfrm>
          <a:prstGeom prst="rect">
            <a:avLst/>
          </a:prstGeom>
        </p:spPr>
      </p:pic>
      <p:grpSp>
        <p:nvGrpSpPr>
          <p:cNvPr id="5" name="Group 4">
            <a:extLst>
              <a:ext uri="{FF2B5EF4-FFF2-40B4-BE49-F238E27FC236}">
                <a16:creationId xmlns:a16="http://schemas.microsoft.com/office/drawing/2014/main" id="{ECD4D59D-076C-E9AA-9270-8D50618D6D2B}"/>
              </a:ext>
            </a:extLst>
          </p:cNvPr>
          <p:cNvGrpSpPr/>
          <p:nvPr/>
        </p:nvGrpSpPr>
        <p:grpSpPr>
          <a:xfrm>
            <a:off x="3691593" y="2626467"/>
            <a:ext cx="371171" cy="363641"/>
            <a:chOff x="3691593" y="2626467"/>
            <a:chExt cx="371171" cy="363641"/>
          </a:xfrm>
          <a:effectLst>
            <a:glow rad="127000">
              <a:schemeClr val="accent1">
                <a:alpha val="37000"/>
              </a:schemeClr>
            </a:glow>
          </a:effectLst>
        </p:grpSpPr>
        <p:sp>
          <p:nvSpPr>
            <p:cNvPr id="2" name="Oval 1">
              <a:extLst>
                <a:ext uri="{FF2B5EF4-FFF2-40B4-BE49-F238E27FC236}">
                  <a16:creationId xmlns:a16="http://schemas.microsoft.com/office/drawing/2014/main" id="{B389D58B-F564-9E07-D792-5CF05E82326D}"/>
                </a:ext>
              </a:extLst>
            </p:cNvPr>
            <p:cNvSpPr/>
            <p:nvPr/>
          </p:nvSpPr>
          <p:spPr>
            <a:xfrm>
              <a:off x="3691593" y="2626467"/>
              <a:ext cx="371171" cy="363641"/>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7E6E0C7F-6D4E-6692-45BE-49C0F3D2FCC8}"/>
                </a:ext>
              </a:extLst>
            </p:cNvPr>
            <p:cNvSpPr/>
            <p:nvPr/>
          </p:nvSpPr>
          <p:spPr>
            <a:xfrm>
              <a:off x="3741089" y="2689304"/>
              <a:ext cx="255428" cy="237965"/>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solidFill>
                <a:schemeClr val="accent3">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09E74D67-4CE8-5838-6CB1-E9C02EF2959E}"/>
              </a:ext>
            </a:extLst>
          </p:cNvPr>
          <p:cNvGrpSpPr/>
          <p:nvPr/>
        </p:nvGrpSpPr>
        <p:grpSpPr>
          <a:xfrm>
            <a:off x="5979246" y="1647783"/>
            <a:ext cx="371171" cy="363641"/>
            <a:chOff x="3691593" y="2626467"/>
            <a:chExt cx="371171" cy="363641"/>
          </a:xfrm>
          <a:effectLst>
            <a:glow rad="127000">
              <a:schemeClr val="accent1">
                <a:alpha val="37000"/>
              </a:schemeClr>
            </a:glow>
          </a:effectLst>
        </p:grpSpPr>
        <p:sp>
          <p:nvSpPr>
            <p:cNvPr id="45" name="Oval 44">
              <a:extLst>
                <a:ext uri="{FF2B5EF4-FFF2-40B4-BE49-F238E27FC236}">
                  <a16:creationId xmlns:a16="http://schemas.microsoft.com/office/drawing/2014/main" id="{D7B4AA20-7755-E914-9AE8-0D73C478F700}"/>
                </a:ext>
              </a:extLst>
            </p:cNvPr>
            <p:cNvSpPr/>
            <p:nvPr/>
          </p:nvSpPr>
          <p:spPr>
            <a:xfrm>
              <a:off x="3691593" y="2626467"/>
              <a:ext cx="371171" cy="363641"/>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398B34F8-EC44-40AE-83C7-502BB18CBD37}"/>
                </a:ext>
              </a:extLst>
            </p:cNvPr>
            <p:cNvSpPr/>
            <p:nvPr/>
          </p:nvSpPr>
          <p:spPr>
            <a:xfrm>
              <a:off x="3741089" y="2689304"/>
              <a:ext cx="255428" cy="237965"/>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solidFill>
                <a:schemeClr val="accent3">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96E19090-8465-D264-7008-3181DA502D9B}"/>
              </a:ext>
            </a:extLst>
          </p:cNvPr>
          <p:cNvGrpSpPr/>
          <p:nvPr/>
        </p:nvGrpSpPr>
        <p:grpSpPr>
          <a:xfrm>
            <a:off x="5979246" y="2202753"/>
            <a:ext cx="371171" cy="363641"/>
            <a:chOff x="3691593" y="2626467"/>
            <a:chExt cx="371171" cy="363641"/>
          </a:xfrm>
          <a:effectLst>
            <a:glow rad="127000">
              <a:schemeClr val="accent1">
                <a:alpha val="37000"/>
              </a:schemeClr>
            </a:glow>
          </a:effectLst>
        </p:grpSpPr>
        <p:sp>
          <p:nvSpPr>
            <p:cNvPr id="66" name="Oval 65">
              <a:extLst>
                <a:ext uri="{FF2B5EF4-FFF2-40B4-BE49-F238E27FC236}">
                  <a16:creationId xmlns:a16="http://schemas.microsoft.com/office/drawing/2014/main" id="{B8A0ADBE-62C3-C797-BE64-1A8ACFF0516A}"/>
                </a:ext>
              </a:extLst>
            </p:cNvPr>
            <p:cNvSpPr/>
            <p:nvPr/>
          </p:nvSpPr>
          <p:spPr>
            <a:xfrm>
              <a:off x="3691593" y="2626467"/>
              <a:ext cx="371171" cy="363641"/>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9CF48AE3-2EC6-513E-4CC1-F26024E56C7C}"/>
                </a:ext>
              </a:extLst>
            </p:cNvPr>
            <p:cNvSpPr/>
            <p:nvPr/>
          </p:nvSpPr>
          <p:spPr>
            <a:xfrm>
              <a:off x="3741089" y="2689304"/>
              <a:ext cx="255428" cy="237965"/>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solidFill>
                <a:schemeClr val="accent3">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BBFFB0A1-F81E-FB44-8C20-51BE1F5BD993}"/>
              </a:ext>
            </a:extLst>
          </p:cNvPr>
          <p:cNvGrpSpPr/>
          <p:nvPr/>
        </p:nvGrpSpPr>
        <p:grpSpPr>
          <a:xfrm>
            <a:off x="7767603" y="2349010"/>
            <a:ext cx="371171" cy="363641"/>
            <a:chOff x="3691593" y="2626467"/>
            <a:chExt cx="371171" cy="363641"/>
          </a:xfrm>
          <a:effectLst>
            <a:glow rad="127000">
              <a:schemeClr val="accent1">
                <a:alpha val="37000"/>
              </a:schemeClr>
            </a:glow>
          </a:effectLst>
        </p:grpSpPr>
        <p:sp>
          <p:nvSpPr>
            <p:cNvPr id="69" name="Oval 68">
              <a:extLst>
                <a:ext uri="{FF2B5EF4-FFF2-40B4-BE49-F238E27FC236}">
                  <a16:creationId xmlns:a16="http://schemas.microsoft.com/office/drawing/2014/main" id="{1E2AD98A-7256-6AC6-7DD2-ED48AC463D43}"/>
                </a:ext>
              </a:extLst>
            </p:cNvPr>
            <p:cNvSpPr/>
            <p:nvPr/>
          </p:nvSpPr>
          <p:spPr>
            <a:xfrm>
              <a:off x="3691593" y="2626467"/>
              <a:ext cx="371171" cy="363641"/>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1D1B844-2959-A455-835D-45167E7CA256}"/>
                </a:ext>
              </a:extLst>
            </p:cNvPr>
            <p:cNvSpPr/>
            <p:nvPr/>
          </p:nvSpPr>
          <p:spPr>
            <a:xfrm>
              <a:off x="3741089" y="2689304"/>
              <a:ext cx="255428" cy="237965"/>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solidFill>
                <a:schemeClr val="accent3">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AE0CD822-596F-C12C-0A83-855B18B2AE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03975" y="4913524"/>
            <a:ext cx="765285" cy="765285"/>
          </a:xfrm>
          <a:prstGeom prst="rect">
            <a:avLst/>
          </a:prstGeom>
          <a:ln>
            <a:noFill/>
          </a:ln>
          <a:effectLst>
            <a:softEdge rad="112500"/>
          </a:effectLst>
        </p:spPr>
      </p:pic>
      <p:pic>
        <p:nvPicPr>
          <p:cNvPr id="14" name="Picture 13">
            <a:extLst>
              <a:ext uri="{FF2B5EF4-FFF2-40B4-BE49-F238E27FC236}">
                <a16:creationId xmlns:a16="http://schemas.microsoft.com/office/drawing/2014/main" id="{43921423-4F20-3845-923B-9D825998892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02444" y="5033608"/>
            <a:ext cx="1048441" cy="589748"/>
          </a:xfrm>
          <a:prstGeom prst="rect">
            <a:avLst/>
          </a:prstGeom>
          <a:ln>
            <a:noFill/>
          </a:ln>
          <a:effectLst>
            <a:softEdge rad="112500"/>
          </a:effectLst>
        </p:spPr>
      </p:pic>
    </p:spTree>
    <p:extLst>
      <p:ext uri="{BB962C8B-B14F-4D97-AF65-F5344CB8AC3E}">
        <p14:creationId xmlns:p14="http://schemas.microsoft.com/office/powerpoint/2010/main" val="2925629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FA40C-AC08-9C30-9973-4E56F2570D5B}"/>
              </a:ext>
            </a:extLst>
          </p:cNvPr>
          <p:cNvSpPr>
            <a:spLocks noGrp="1"/>
          </p:cNvSpPr>
          <p:nvPr>
            <p:ph type="title"/>
          </p:nvPr>
        </p:nvSpPr>
        <p:spPr/>
        <p:txBody>
          <a:bodyPr>
            <a:normAutofit/>
          </a:bodyPr>
          <a:lstStyle/>
          <a:p>
            <a:pPr algn="just">
              <a:lnSpc>
                <a:spcPct val="100000"/>
              </a:lnSpc>
            </a:pPr>
            <a:r>
              <a:rPr lang="en-US" sz="1800" b="1" dirty="0">
                <a:highlight>
                  <a:srgbClr val="C0C0C0"/>
                </a:highlight>
                <a:latin typeface="Arial" panose="020B0604020202020204" pitchFamily="34" charset="0"/>
                <a:cs typeface="Arial" panose="020B0604020202020204" pitchFamily="34" charset="0"/>
              </a:rPr>
              <a:t>Model building</a:t>
            </a:r>
            <a:r>
              <a:rPr lang="en-US" sz="1800" b="1" dirty="0">
                <a:latin typeface="Arial" panose="020B0604020202020204" pitchFamily="34" charset="0"/>
                <a:cs typeface="Arial" panose="020B0604020202020204" pitchFamily="34" charset="0"/>
              </a:rPr>
              <a:t>:  </a:t>
            </a:r>
            <a:r>
              <a:rPr lang="en-US" sz="1400" b="0" i="0" dirty="0">
                <a:solidFill>
                  <a:srgbClr val="000000"/>
                </a:solidFill>
                <a:effectLst/>
                <a:latin typeface="Arial" panose="020B0604020202020204" pitchFamily="34" charset="0"/>
                <a:cs typeface="Arial" panose="020B0604020202020204" pitchFamily="34" charset="0"/>
              </a:rPr>
              <a:t>Model building involves choosing an appropriate algorithm or modeling technique that is suitable for the specific problem and dataset. The choice of the model depends on various factors such as the type of task (classification, regression, clustering, etc.), the nature of the data, the size of the dataset, and the desired interpretability or accuracy of the model.</a:t>
            </a:r>
            <a:endParaRPr lang="en-US" sz="14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78DE50B-E915-DCBE-144E-ED1E6C66DD04}"/>
              </a:ext>
            </a:extLst>
          </p:cNvPr>
          <p:cNvSpPr>
            <a:spLocks noGrp="1"/>
          </p:cNvSpPr>
          <p:nvPr>
            <p:ph idx="1"/>
          </p:nvPr>
        </p:nvSpPr>
        <p:spPr/>
        <p:txBody>
          <a:bodyPr>
            <a:normAutofit fontScale="85000" lnSpcReduction="20000"/>
          </a:bodyPr>
          <a:lstStyle/>
          <a:p>
            <a:pPr algn="just">
              <a:lnSpc>
                <a:spcPct val="110000"/>
              </a:lnSpc>
            </a:pPr>
            <a:r>
              <a:rPr lang="en-US" sz="1600" b="1" dirty="0">
                <a:highlight>
                  <a:srgbClr val="C0C0C0"/>
                </a:highlight>
                <a:latin typeface="Arial" panose="020B0604020202020204" pitchFamily="34" charset="0"/>
                <a:cs typeface="Arial" panose="020B0604020202020204" pitchFamily="34" charset="0"/>
              </a:rPr>
              <a:t>SARIMAX</a:t>
            </a:r>
          </a:p>
          <a:p>
            <a:pPr algn="just">
              <a:lnSpc>
                <a:spcPct val="110000"/>
              </a:lnSpc>
            </a:pPr>
            <a:r>
              <a:rPr lang="en-US" sz="1600" dirty="0">
                <a:latin typeface="Arial" panose="020B0604020202020204" pitchFamily="34" charset="0"/>
                <a:cs typeface="Arial" panose="020B0604020202020204" pitchFamily="34" charset="0"/>
              </a:rPr>
              <a:t>SARIMAX(Seasonal Auto-Regressive Integrated Moving Average with </a:t>
            </a:r>
            <a:r>
              <a:rPr lang="en-US" sz="1600" dirty="0" err="1">
                <a:latin typeface="Arial" panose="020B0604020202020204" pitchFamily="34" charset="0"/>
                <a:cs typeface="Arial" panose="020B0604020202020204" pitchFamily="34" charset="0"/>
              </a:rPr>
              <a:t>eXogenous</a:t>
            </a:r>
            <a:r>
              <a:rPr lang="en-US" sz="1600" dirty="0">
                <a:latin typeface="Arial" panose="020B0604020202020204" pitchFamily="34" charset="0"/>
                <a:cs typeface="Arial" panose="020B0604020202020204" pitchFamily="34" charset="0"/>
              </a:rPr>
              <a:t> factors) is an updated version of the ARIMA model. ARIMA includes an autoregressive integrated moving average, while SARIMAX includes seasonal effects and </a:t>
            </a:r>
            <a:r>
              <a:rPr lang="en-US" sz="1600" dirty="0" err="1">
                <a:latin typeface="Arial" panose="020B0604020202020204" pitchFamily="34" charset="0"/>
                <a:cs typeface="Arial" panose="020B0604020202020204" pitchFamily="34" charset="0"/>
              </a:rPr>
              <a:t>eXogenous</a:t>
            </a:r>
            <a:r>
              <a:rPr lang="en-US" sz="1600" dirty="0">
                <a:latin typeface="Arial" panose="020B0604020202020204" pitchFamily="34" charset="0"/>
                <a:cs typeface="Arial" panose="020B0604020202020204" pitchFamily="34" charset="0"/>
              </a:rPr>
              <a:t> factors with the autoregressive and moving average component in the model. Therefore, we can say SARIMAX is a seasonal equivalent model like SARIMA and Auto ARIMA.</a:t>
            </a:r>
          </a:p>
          <a:p>
            <a:pPr algn="just">
              <a:lnSpc>
                <a:spcPct val="110000"/>
              </a:lnSpc>
            </a:pPr>
            <a:r>
              <a:rPr lang="en-US" sz="1600" b="0" i="0" dirty="0">
                <a:solidFill>
                  <a:srgbClr val="000000"/>
                </a:solidFill>
                <a:effectLst/>
                <a:latin typeface="Arial" panose="020B0604020202020204" pitchFamily="34" charset="0"/>
                <a:cs typeface="Arial" panose="020B0604020202020204" pitchFamily="34" charset="0"/>
              </a:rPr>
              <a:t>The "p," "d," and "q" values refer to the orders of the autoregressive (AR), integrated (I), and moving average (MA) components, respectively. These values help determine the structure and behavior of the model.</a:t>
            </a:r>
          </a:p>
          <a:p>
            <a:pPr algn="just">
              <a:lnSpc>
                <a:spcPct val="110000"/>
              </a:lnSpc>
            </a:pPr>
            <a:r>
              <a:rPr lang="en-US" sz="1600" b="0" i="0" dirty="0">
                <a:solidFill>
                  <a:srgbClr val="000000"/>
                </a:solidFill>
                <a:effectLst/>
                <a:latin typeface="Arial" panose="020B0604020202020204" pitchFamily="34" charset="0"/>
                <a:cs typeface="Arial" panose="020B0604020202020204" pitchFamily="34" charset="0"/>
              </a:rPr>
              <a:t>Here's a brief explanation of each parameter:</a:t>
            </a:r>
          </a:p>
          <a:p>
            <a:pPr algn="just">
              <a:lnSpc>
                <a:spcPct val="110000"/>
              </a:lnSpc>
              <a:buFont typeface="+mj-lt"/>
              <a:buAutoNum type="arabicPeriod"/>
            </a:pPr>
            <a:r>
              <a:rPr lang="en-US" sz="1600" b="0" i="0" dirty="0">
                <a:solidFill>
                  <a:srgbClr val="000000"/>
                </a:solidFill>
                <a:effectLst/>
                <a:latin typeface="Arial" panose="020B0604020202020204" pitchFamily="34" charset="0"/>
                <a:cs typeface="Arial" panose="020B0604020202020204" pitchFamily="34" charset="0"/>
              </a:rPr>
              <a:t>p (AR order): The autoregressive order (p) represents the number of lagged observations of the dependent variable (y) that are included in the model. It captures the linear relationship between the current observation and its previous values. For example, if p = 2, the model will consider the two most recent lagged values of y.</a:t>
            </a:r>
          </a:p>
          <a:p>
            <a:pPr algn="just">
              <a:lnSpc>
                <a:spcPct val="110000"/>
              </a:lnSpc>
              <a:buFont typeface="+mj-lt"/>
              <a:buAutoNum type="arabicPeriod"/>
            </a:pPr>
            <a:r>
              <a:rPr lang="en-US" sz="1600" b="0" i="0" dirty="0">
                <a:solidFill>
                  <a:srgbClr val="000000"/>
                </a:solidFill>
                <a:effectLst/>
                <a:latin typeface="Arial" panose="020B0604020202020204" pitchFamily="34" charset="0"/>
                <a:cs typeface="Arial" panose="020B0604020202020204" pitchFamily="34" charset="0"/>
              </a:rPr>
              <a:t>d (I order): The integrated order (d) refers to the number of times the raw observations of y are differenced to make them stationary. Differencing is a common technique used to remove trends and seasonality from the data. If d = 1, the model uses first-order differencing; if d = 2, it uses second-order differencing, and so on.</a:t>
            </a:r>
          </a:p>
          <a:p>
            <a:pPr algn="just">
              <a:lnSpc>
                <a:spcPct val="110000"/>
              </a:lnSpc>
              <a:buFont typeface="+mj-lt"/>
              <a:buAutoNum type="arabicPeriod"/>
            </a:pPr>
            <a:r>
              <a:rPr lang="en-US" sz="1600" b="0" i="0" dirty="0">
                <a:solidFill>
                  <a:srgbClr val="000000"/>
                </a:solidFill>
                <a:effectLst/>
                <a:latin typeface="Arial" panose="020B0604020202020204" pitchFamily="34" charset="0"/>
                <a:cs typeface="Arial" panose="020B0604020202020204" pitchFamily="34" charset="0"/>
              </a:rPr>
              <a:t>q (MA order): The moving average order (q) represents the number of lagged forecast errors of y that are included in the model. It captures the unexplained shocks or random fluctuations in the data. For example, if q = 1, the model will consider the most recent lagged forecast error.</a:t>
            </a:r>
          </a:p>
          <a:p>
            <a:endParaRPr lang="en-US" dirty="0"/>
          </a:p>
        </p:txBody>
      </p:sp>
    </p:spTree>
    <p:extLst>
      <p:ext uri="{BB962C8B-B14F-4D97-AF65-F5344CB8AC3E}">
        <p14:creationId xmlns:p14="http://schemas.microsoft.com/office/powerpoint/2010/main" val="34133867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425</TotalTime>
  <Words>1763</Words>
  <Application>Microsoft Office PowerPoint</Application>
  <PresentationFormat>Widescreen</PresentationFormat>
  <Paragraphs>133</Paragraphs>
  <Slides>17</Slides>
  <Notes>4</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Inter</vt:lpstr>
      <vt:lpstr>p22-mackinac-pro</vt:lpstr>
      <vt:lpstr>Office Theme</vt:lpstr>
      <vt:lpstr>GOLD PRICE PREDICTION PROJECT</vt:lpstr>
      <vt:lpstr>AIM OF THIS PROJECT </vt:lpstr>
      <vt:lpstr>ABSTRACT </vt:lpstr>
      <vt:lpstr>TIMELINE OF THE PROJECT </vt:lpstr>
      <vt:lpstr>PROJECT ARCITECTURE</vt:lpstr>
      <vt:lpstr>DATASET COLLECTION AND CLEANING</vt:lpstr>
      <vt:lpstr>EDA</vt:lpstr>
      <vt:lpstr>PowerPoint Presentation</vt:lpstr>
      <vt:lpstr>Model building:  Model building involves choosing an appropriate algorithm or modeling technique that is suitable for the specific problem and dataset. The choice of the model depends on various factors such as the type of task (classification, regression, clustering, etc.), the nature of the data, the size of the dataset, and the desired interpretability or accuracy of the model.</vt:lpstr>
      <vt:lpstr>PowerPoint Presentation</vt:lpstr>
      <vt:lpstr>Model Evaluation</vt:lpstr>
      <vt:lpstr>PowerPoint Presentation</vt:lpstr>
      <vt:lpstr>PowerPoint Presentation</vt:lpstr>
      <vt:lpstr>PowerPoint Presentation</vt:lpstr>
      <vt:lpstr>The problems we got while doing the model !</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EDA</dc:title>
  <dc:creator>mahesh rathod</dc:creator>
  <cp:lastModifiedBy>mahesh rathod</cp:lastModifiedBy>
  <cp:revision>53</cp:revision>
  <dcterms:created xsi:type="dcterms:W3CDTF">2024-04-02T11:14:35Z</dcterms:created>
  <dcterms:modified xsi:type="dcterms:W3CDTF">2024-04-08T11:50:23Z</dcterms:modified>
</cp:coreProperties>
</file>